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74" r:id="rId5"/>
    <p:sldId id="297" r:id="rId6"/>
    <p:sldId id="298" r:id="rId7"/>
    <p:sldId id="275" r:id="rId8"/>
    <p:sldId id="276" r:id="rId9"/>
    <p:sldId id="277" r:id="rId10"/>
    <p:sldId id="303" r:id="rId11"/>
    <p:sldId id="304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69" r:id="rId23"/>
    <p:sldId id="289" r:id="rId24"/>
    <p:sldId id="292" r:id="rId25"/>
    <p:sldId id="299" r:id="rId26"/>
    <p:sldId id="300" r:id="rId27"/>
    <p:sldId id="301" r:id="rId28"/>
    <p:sldId id="3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0033"/>
    <a:srgbClr val="3366FF"/>
    <a:srgbClr val="FF66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1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theme" Target="theme/theme1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viewProps" Target="viewProp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7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5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27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20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16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567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48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871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65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58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22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87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09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31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26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55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86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999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133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554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65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1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0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6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5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18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17" Type="http://schemas.openxmlformats.org/officeDocument/2006/relationships/slideLayout" Target="../slideLayouts/slideLayout28.xml" /><Relationship Id="rId2" Type="http://schemas.openxmlformats.org/officeDocument/2006/relationships/slideLayout" Target="../slideLayouts/slideLayout13.xml" /><Relationship Id="rId16" Type="http://schemas.openxmlformats.org/officeDocument/2006/relationships/slideLayout" Target="../slideLayouts/slideLayout27.xml" /><Relationship Id="rId20" Type="http://schemas.openxmlformats.org/officeDocument/2006/relationships/image" Target="../media/image4.png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slideLayout" Target="../slideLayouts/slideLayout26.xml" /><Relationship Id="rId10" Type="http://schemas.openxmlformats.org/officeDocument/2006/relationships/slideLayout" Target="../slideLayouts/slideLayout21.xml" /><Relationship Id="rId19" Type="http://schemas.openxmlformats.org/officeDocument/2006/relationships/image" Target="../media/image3.png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slideLayout" Target="../slideLayouts/slideLayout2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8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A5FC28-E0D5-4386-8312-1AC20F1B32B0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0C5878-31CE-41DB-ADCF-CA51200CA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3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1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8.xml" /><Relationship Id="rId4" Type="http://schemas.openxmlformats.org/officeDocument/2006/relationships/image" Target="../media/image27.pn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8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4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15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4180" y="3160058"/>
            <a:ext cx="8888506" cy="19828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Old English Text MT" panose="03040902040508030806" pitchFamily="66" charset="0"/>
              </a:rPr>
              <a:t>Welcome to the </a:t>
            </a:r>
            <a:r>
              <a:rPr lang="en-US" dirty="0">
                <a:solidFill>
                  <a:srgbClr val="660033"/>
                </a:solidFill>
                <a:latin typeface="Old English Text MT" panose="03040902040508030806" pitchFamily="66" charset="0"/>
              </a:rPr>
              <a:t>Symphony</a:t>
            </a:r>
            <a:r>
              <a:rPr lang="en-US" dirty="0">
                <a:latin typeface="Old English Text MT" panose="03040902040508030806" pitchFamily="66" charset="0"/>
              </a:rPr>
              <a:t> of Education: </a:t>
            </a:r>
            <a:r>
              <a:rPr lang="en-US" dirty="0">
                <a:solidFill>
                  <a:srgbClr val="002060"/>
                </a:solidFill>
                <a:latin typeface="Old English Text MT" panose="03040902040508030806" pitchFamily="66" charset="0"/>
              </a:rPr>
              <a:t>navigating </a:t>
            </a:r>
            <a:r>
              <a:rPr lang="en-US" dirty="0">
                <a:solidFill>
                  <a:srgbClr val="FF0000"/>
                </a:solidFill>
                <a:latin typeface="Old English Text MT" panose="03040902040508030806" pitchFamily="66" charset="0"/>
              </a:rPr>
              <a:t>Leadership</a:t>
            </a:r>
            <a:r>
              <a:rPr lang="en-US" dirty="0">
                <a:solidFill>
                  <a:srgbClr val="002060"/>
                </a:solidFill>
                <a:latin typeface="Old English Text MT" panose="03040902040508030806" pitchFamily="66" charset="0"/>
              </a:rPr>
              <a:t> Levels</a:t>
            </a:r>
            <a:br>
              <a:rPr lang="en-US" dirty="0"/>
            </a:br>
            <a:endParaRPr lang="en-US" dirty="0"/>
          </a:p>
        </p:txBody>
      </p:sp>
      <p:pic>
        <p:nvPicPr>
          <p:cNvPr id="2052" name="Picture 4" descr="https://clipground.com/images/colorful-music-notes-clipart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6" y="100867"/>
            <a:ext cx="10056216" cy="32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306"/>
          <a:stretch/>
        </p:blipFill>
        <p:spPr>
          <a:xfrm>
            <a:off x="0" y="3307962"/>
            <a:ext cx="311971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6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61" y="414025"/>
            <a:ext cx="9912439" cy="132462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What are the </a:t>
            </a:r>
            <a:r>
              <a:rPr lang="en-US" sz="4000" b="1" dirty="0">
                <a:solidFill>
                  <a:srgbClr val="0070C0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disadvantages</a:t>
            </a:r>
            <a:r>
              <a:rPr lang="en-US" sz="4000" b="1" dirty="0">
                <a:solidFill>
                  <a:prstClr val="black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anose="02000505000000020004" pitchFamily="2" charset="0"/>
              </a:rPr>
            </a:br>
            <a:r>
              <a:rPr lang="en-US" sz="4000" b="1" dirty="0">
                <a:solidFill>
                  <a:prstClr val="black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 of this level?(</a:t>
            </a:r>
            <a:r>
              <a:rPr lang="en-US" sz="4000" b="1" dirty="0">
                <a:solidFill>
                  <a:srgbClr val="00B050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position</a:t>
            </a:r>
            <a:r>
              <a:rPr lang="en-US" sz="4000" b="1" dirty="0">
                <a:solidFill>
                  <a:prstClr val="black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882" y="1738649"/>
            <a:ext cx="10230119" cy="5795492"/>
          </a:xfrm>
        </p:spPr>
        <p:txBody>
          <a:bodyPr>
            <a:noAutofit/>
          </a:bodyPr>
          <a:lstStyle/>
          <a:p>
            <a:pPr algn="l" fontAlgn="t">
              <a:lnSpc>
                <a:spcPct val="200000"/>
              </a:lnSpc>
            </a:pPr>
            <a:r>
              <a:rPr lang="en-US" dirty="0"/>
              <a:t>*Imposing false respect and artificial appreciation</a:t>
            </a:r>
          </a:p>
          <a:p>
            <a:pPr algn="l" fontAlgn="t">
              <a:lnSpc>
                <a:spcPct val="200000"/>
              </a:lnSpc>
            </a:pPr>
            <a:r>
              <a:rPr lang="en-US" dirty="0"/>
              <a:t>*Relying on position, a leader may reduce the value of the employees creating a work environment that suffers from values and ethics</a:t>
            </a:r>
          </a:p>
          <a:p>
            <a:pPr algn="l" fontAlgn="t">
              <a:lnSpc>
                <a:spcPct val="200000"/>
              </a:lnSpc>
            </a:pPr>
            <a:r>
              <a:rPr lang="en-US" dirty="0"/>
              <a:t>*Transforming the work environment into political one based on the ability to control conflicts</a:t>
            </a:r>
          </a:p>
          <a:p>
            <a:pPr algn="l" fontAlgn="t">
              <a:lnSpc>
                <a:spcPct val="200000"/>
              </a:lnSpc>
            </a:pPr>
            <a:r>
              <a:rPr lang="en-US" dirty="0"/>
              <a:t>* Prioritizing rights over duties and responsibilities</a:t>
            </a:r>
          </a:p>
          <a:p>
            <a:pPr algn="l"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99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4" y="0"/>
            <a:ext cx="10515600" cy="4856677"/>
          </a:xfrm>
        </p:spPr>
        <p:txBody>
          <a:bodyPr/>
          <a:lstStyle/>
          <a:p>
            <a:r>
              <a:rPr lang="en-US" dirty="0">
                <a:latin typeface="Tempus Sans ITC" panose="04020404030D07020202" pitchFamily="82" charset="0"/>
              </a:rPr>
              <a:t>The positive practices of the educational leader at this level </a:t>
            </a:r>
            <a:r>
              <a:rPr lang="en-US" dirty="0"/>
              <a:t>:</a:t>
            </a:r>
            <a:r>
              <a:rPr lang="en-US" dirty="0">
                <a:solidFill>
                  <a:srgbClr val="FFFF00"/>
                </a:solidFill>
              </a:rPr>
              <a:t>Permission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0872" y="3899648"/>
            <a:ext cx="2074022" cy="20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20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41" y="7147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empus Sans ITC" panose="04020404030D07020202" pitchFamily="82" charset="0"/>
              </a:rPr>
              <a:t>1-Getting to know and communicate with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empus Sans ITC" panose="04020404030D07020202" pitchFamily="82" charset="0"/>
              </a:rPr>
              <a:t>himself/herself </a:t>
            </a:r>
            <a:r>
              <a:rPr lang="en-US" dirty="0">
                <a:latin typeface="Tempus Sans ITC" panose="04020404030D07020202" pitchFamily="82" charset="0"/>
              </a:rPr>
              <a:t>before getting to know the others and communicate with them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4" t="-12670" r="-1854" b="12670"/>
          <a:stretch/>
        </p:blipFill>
        <p:spPr>
          <a:xfrm>
            <a:off x="3920331" y="1852519"/>
            <a:ext cx="4351338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5035" y="2649071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Let’s talk!</a:t>
            </a:r>
          </a:p>
        </p:txBody>
      </p:sp>
    </p:spTree>
    <p:extLst>
      <p:ext uri="{BB962C8B-B14F-4D97-AF65-F5344CB8AC3E}">
        <p14:creationId xmlns:p14="http://schemas.microsoft.com/office/powerpoint/2010/main" val="201231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41" y="793376"/>
            <a:ext cx="10515600" cy="181217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empus Sans ITC" panose="04020404030D07020202" pitchFamily="82" charset="0"/>
              </a:rPr>
              <a:t>2-Adopting a leadership style based on human relations, a style that is </a:t>
            </a:r>
            <a:r>
              <a:rPr lang="en-US" dirty="0">
                <a:solidFill>
                  <a:srgbClr val="FF0000"/>
                </a:solidFill>
                <a:latin typeface="Tempus Sans ITC" panose="04020404030D07020202" pitchFamily="82" charset="0"/>
              </a:rPr>
              <a:t>not</a:t>
            </a:r>
            <a:r>
              <a:rPr lang="en-US" dirty="0">
                <a:latin typeface="Tempus Sans ITC" panose="04020404030D07020202" pitchFamily="82" charset="0"/>
              </a:rPr>
              <a:t> managed by regulations and punishments, but by human touch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1979" y="2605555"/>
            <a:ext cx="40177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76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Berlin Sans FB" panose="020E0602020502020306" pitchFamily="34" charset="0"/>
              </a:rPr>
              <a:t>3-Following the golden rule: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153" y="1322175"/>
            <a:ext cx="8611576" cy="54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79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23" y="7685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  <a:latin typeface="Tempus Sans ITC" panose="04020404030D07020202" pitchFamily="82" charset="0"/>
              </a:rPr>
              <a:t>4-Being a motivator and inspirer for employees:</a:t>
            </a:r>
            <a:br>
              <a:rPr lang="en-US" dirty="0">
                <a:solidFill>
                  <a:srgbClr val="7030A0"/>
                </a:solidFill>
                <a:latin typeface="Tempus Sans ITC" panose="04020404030D07020202" pitchFamily="82" charset="0"/>
              </a:rPr>
            </a:br>
            <a:endParaRPr lang="en-US" dirty="0">
              <a:solidFill>
                <a:srgbClr val="7030A0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018" y="1973542"/>
            <a:ext cx="3943400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319" y="1973542"/>
            <a:ext cx="5667539" cy="361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972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47" y="13871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empus Sans ITC" panose="04020404030D07020202" pitchFamily="82" charset="0"/>
              </a:rPr>
              <a:t>5-Creating a balance between interests and frankness: caring about employees and giving them feedback on their level of work completion frankly and accurately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31" b="5054"/>
          <a:stretch/>
        </p:blipFill>
        <p:spPr>
          <a:xfrm>
            <a:off x="4051866" y="3035394"/>
            <a:ext cx="3200761" cy="3478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395" y="3087783"/>
            <a:ext cx="5733222" cy="37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68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Laws of the third level of leadership: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Production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706" y="3908866"/>
            <a:ext cx="2013238" cy="1340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8569" y="3908866"/>
            <a:ext cx="150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 laws </a:t>
            </a:r>
          </a:p>
        </p:txBody>
      </p:sp>
    </p:spTree>
    <p:extLst>
      <p:ext uri="{BB962C8B-B14F-4D97-AF65-F5344CB8AC3E}">
        <p14:creationId xmlns:p14="http://schemas.microsoft.com/office/powerpoint/2010/main" val="4126804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Law of </a:t>
            </a:r>
            <a:r>
              <a:rPr lang="en-US" dirty="0">
                <a:solidFill>
                  <a:srgbClr val="FF0000"/>
                </a:solidFill>
              </a:rPr>
              <a:t>respect</a:t>
            </a:r>
            <a:r>
              <a:rPr lang="en-US" dirty="0"/>
              <a:t>: Receiving respect because the leader deserves it for what he/she does </a:t>
            </a:r>
          </a:p>
          <a:p>
            <a:r>
              <a:rPr lang="en-US" dirty="0"/>
              <a:t>Law of </a:t>
            </a:r>
            <a:r>
              <a:rPr lang="en-US" dirty="0">
                <a:solidFill>
                  <a:srgbClr val="FF0066"/>
                </a:solidFill>
              </a:rPr>
              <a:t>attraction</a:t>
            </a:r>
            <a:r>
              <a:rPr lang="en-US" dirty="0"/>
              <a:t>: attracting productive workers</a:t>
            </a:r>
          </a:p>
          <a:p>
            <a:r>
              <a:rPr lang="en-US" dirty="0"/>
              <a:t>Law of </a:t>
            </a:r>
            <a:r>
              <a:rPr lang="en-US" dirty="0">
                <a:solidFill>
                  <a:srgbClr val="FF0000"/>
                </a:solidFill>
              </a:rPr>
              <a:t>Image</a:t>
            </a:r>
            <a:r>
              <a:rPr lang="en-US" dirty="0"/>
              <a:t>: Becoming a role model to increase the productivity of those working with him/her</a:t>
            </a:r>
          </a:p>
          <a:p>
            <a:r>
              <a:rPr lang="en-US" dirty="0"/>
              <a:t>Law of </a:t>
            </a:r>
            <a:r>
              <a:rPr lang="en-US" dirty="0">
                <a:solidFill>
                  <a:srgbClr val="FF66CC"/>
                </a:solidFill>
              </a:rPr>
              <a:t>Victory</a:t>
            </a:r>
            <a:r>
              <a:rPr lang="en-US" dirty="0"/>
              <a:t>: bringing victory and success to his/her team and the organization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7" y="1847993"/>
            <a:ext cx="2472807" cy="2472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314" y="-485144"/>
            <a:ext cx="3569541" cy="3569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6220"/>
            <a:ext cx="5183188" cy="23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12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Law of </a:t>
            </a:r>
            <a:r>
              <a:rPr lang="en-US" dirty="0">
                <a:solidFill>
                  <a:srgbClr val="FF66CC"/>
                </a:solidFill>
              </a:rPr>
              <a:t>Momentum</a:t>
            </a:r>
            <a:r>
              <a:rPr lang="en-US" dirty="0"/>
              <a:t>: creating a series of achievements that help the organization overcome challenges and weaknesses</a:t>
            </a:r>
          </a:p>
          <a:p>
            <a:r>
              <a:rPr lang="en-US" dirty="0"/>
              <a:t>Law of </a:t>
            </a:r>
            <a:r>
              <a:rPr lang="en-US" dirty="0">
                <a:solidFill>
                  <a:srgbClr val="FF66CC"/>
                </a:solidFill>
              </a:rPr>
              <a:t>Priorities</a:t>
            </a:r>
            <a:r>
              <a:rPr lang="en-US" dirty="0"/>
              <a:t>: Knowing what to accomplish ,how, when and why</a:t>
            </a:r>
          </a:p>
          <a:p>
            <a:r>
              <a:rPr lang="en-US" dirty="0"/>
              <a:t>Law of </a:t>
            </a:r>
            <a:r>
              <a:rPr lang="en-US" dirty="0">
                <a:solidFill>
                  <a:srgbClr val="FF66CC"/>
                </a:solidFill>
              </a:rPr>
              <a:t>sacrifice</a:t>
            </a:r>
            <a:r>
              <a:rPr lang="en-US" dirty="0"/>
              <a:t>: Learning to give up many advantages to bring the organization to the top</a:t>
            </a:r>
          </a:p>
          <a:p>
            <a:r>
              <a:rPr lang="en-US" dirty="0"/>
              <a:t>Law of </a:t>
            </a:r>
            <a:r>
              <a:rPr lang="en-US" dirty="0">
                <a:solidFill>
                  <a:srgbClr val="FF66CC"/>
                </a:solidFill>
              </a:rPr>
              <a:t>purchase</a:t>
            </a:r>
            <a:r>
              <a:rPr lang="en-US" dirty="0"/>
              <a:t>: Building good relationship with employees and valuing what they are keen 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" y="-1"/>
            <a:ext cx="4921623" cy="6669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896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398" y="4612914"/>
            <a:ext cx="4051054" cy="2043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211" y="2931459"/>
            <a:ext cx="109615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School or educational</a:t>
            </a:r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leadership is the process of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enlisting</a:t>
            </a:r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and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guiding</a:t>
            </a:r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the energies of 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teachers</a:t>
            </a:r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</a:t>
            </a: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pupils</a:t>
            </a:r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, and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parents ,coordinators, principals and directors</a:t>
            </a:r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towards achieving common educational aims. </a:t>
            </a:r>
          </a:p>
        </p:txBody>
      </p:sp>
      <p:sp>
        <p:nvSpPr>
          <p:cNvPr id="8" name="Cloud 7"/>
          <p:cNvSpPr/>
          <p:nvPr/>
        </p:nvSpPr>
        <p:spPr>
          <a:xfrm>
            <a:off x="470648" y="218796"/>
            <a:ext cx="10838330" cy="2847134"/>
          </a:xfrm>
          <a:prstGeom prst="cloud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  <a:latin typeface="Bahnschrift" panose="020B0502040204020203" pitchFamily="34" charset="0"/>
                <a:ea typeface="+mj-ea"/>
                <a:cs typeface="+mj-cs"/>
              </a:rPr>
              <a:t>What is Educational Leadership?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23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692398" y="2802465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n>
                  <a:noFill/>
                </a:ln>
                <a:solidFill>
                  <a:prstClr val="black"/>
                </a:solidFill>
                <a:latin typeface="Calibri Light" panose="020F0302020204030204"/>
              </a:rPr>
              <a:t>The Characteristics of the fourth level of leadership: </a:t>
            </a:r>
            <a:r>
              <a:rPr lang="en-US" sz="4400" b="1" dirty="0">
                <a:ln>
                  <a:noFill/>
                </a:ln>
                <a:solidFill>
                  <a:srgbClr val="002060"/>
                </a:solidFill>
                <a:latin typeface="Sitka Display" panose="02000505000000020004" pitchFamily="2" charset="0"/>
              </a:rPr>
              <a:t>People’s development</a:t>
            </a:r>
            <a:endParaRPr lang="en-US" b="1" dirty="0">
              <a:solidFill>
                <a:srgbClr val="002060"/>
              </a:solidFill>
              <a:latin typeface="Sitka Display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304800"/>
            <a:ext cx="6019800" cy="6553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Tempus Sans ITC" panose="04020404030D07020202" pitchFamily="82" charset="0"/>
              </a:rPr>
              <a:t>Attracting productive workers who possess the skills from the beginning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Tempus Sans ITC" panose="04020404030D07020202" pitchFamily="82" charset="0"/>
              </a:rPr>
              <a:t>Appointing workers in jobs appropriate to their skills and capabilities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Tempus Sans ITC" panose="04020404030D07020202" pitchFamily="82" charset="0"/>
              </a:rPr>
              <a:t>Investing time, effort and money to develop them and grow them professionally while providing them with support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Tempus Sans ITC" panose="04020404030D07020202" pitchFamily="82" charset="0"/>
              </a:rPr>
              <a:t>Spreading the culture of leadership in the organization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Tempus Sans ITC" panose="04020404030D07020202" pitchFamily="82" charset="0"/>
              </a:rPr>
              <a:t>Making the development of others  a life commitment not work commitment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6562" y="768626"/>
            <a:ext cx="5127142" cy="561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76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Fifth Level of Leadership: The </a:t>
            </a:r>
            <a:r>
              <a:rPr lang="en-US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Pinnacle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795129" y="2560320"/>
            <a:ext cx="6894144" cy="3681454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/>
              <a:t>Realizing that the leader still has a lot to learn</a:t>
            </a:r>
          </a:p>
          <a:p>
            <a:r>
              <a:rPr lang="en-US" sz="2600" dirty="0"/>
              <a:t>Maintaining, focusing and enhancing hi/hers strength</a:t>
            </a:r>
          </a:p>
          <a:p>
            <a:r>
              <a:rPr lang="en-US" sz="2600" dirty="0"/>
              <a:t>Carefully choosing the closest circle so that it can share his/her vision and achieve hi/hers goals </a:t>
            </a:r>
          </a:p>
          <a:p>
            <a:r>
              <a:rPr lang="en-US" sz="2600" dirty="0"/>
              <a:t>Accomplishing what can be accomplished for the institution</a:t>
            </a:r>
          </a:p>
          <a:p>
            <a:r>
              <a:rPr lang="en-US" sz="2600" dirty="0"/>
              <a:t>Creating space for others at the top, a space to develop other leaders paying attention to training and developing their leadership</a:t>
            </a:r>
          </a:p>
          <a:p>
            <a:r>
              <a:rPr lang="en-US" sz="2600" dirty="0"/>
              <a:t>Planning for the legacy that he/she will leave in terms of achievement and development</a:t>
            </a:r>
          </a:p>
          <a:p>
            <a:r>
              <a:rPr lang="en-US" sz="2600" dirty="0"/>
              <a:t>Making success a basis for achieving loftier goals outside the scope of work</a:t>
            </a:r>
          </a:p>
          <a:p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66364" y="2616475"/>
            <a:ext cx="3423133" cy="35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8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serscontent2.emaze.com/images/2cbf27b6-cc5c-46a2-b12c-b2030fb56cd0/0b3c72c3-bda2-4d32-9c66-ecaa113cb259image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818" y="0"/>
            <a:ext cx="7577059" cy="710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1339" y="1921565"/>
            <a:ext cx="4757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660033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Roles and Duties </a:t>
            </a:r>
          </a:p>
        </p:txBody>
      </p:sp>
    </p:spTree>
    <p:extLst>
      <p:ext uri="{BB962C8B-B14F-4D97-AF65-F5344CB8AC3E}">
        <p14:creationId xmlns:p14="http://schemas.microsoft.com/office/powerpoint/2010/main" val="162164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teacher: a leader in the light of the five levels of educational leadership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552525"/>
              </p:ext>
            </p:extLst>
          </p:nvPr>
        </p:nvGraphicFramePr>
        <p:xfrm>
          <a:off x="838200" y="1825625"/>
          <a:ext cx="10515600" cy="2653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9581049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8912222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70393888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6275817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67572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People’s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Pinnacle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408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Teaching books and not students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are obliged to learn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result is failure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Building relationship with students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would accept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learn, but the teacher’s weak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skills in teaching would not be helpful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learn because of the skills teachers have  developed and helped transfer these skills to the learners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Teachers are helping Students develop their  personalities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by matching what is taken in the class to their real life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Becoming a model to be followed by students for the great influence he has on their lives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1575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913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Coordinator: a leader in the light of the five levels of educational leadership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214325"/>
              </p:ext>
            </p:extLst>
          </p:nvPr>
        </p:nvGraphicFramePr>
        <p:xfrm>
          <a:off x="838200" y="1825625"/>
          <a:ext cx="10515600" cy="4710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77892091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12881781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5722496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934197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83911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People’s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Pinnacle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868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Teachers follow the coordinator because they have to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fake acceptance and respect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coordinator is 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ccepted by teachers for the good relationship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he/she has, or for his/her kindness, good treatment to the teachers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Teachers follow  the coordinator because of what he/she has done for them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Adaptation to the curriculum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Transferring the skills needed to teachers to be more productive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Coordinators Choose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develop teachers for better changing</a:t>
                      </a:r>
                    </a:p>
                    <a:p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They Prepare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them to be coordinators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Coordinators are good influencers to many teachers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Teachers  are ready to be coordinators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94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773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Principal: a leader in the light of the five levels of educational leadership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6889605"/>
              </p:ext>
            </p:extLst>
          </p:nvPr>
        </p:nvGraphicFramePr>
        <p:xfrm>
          <a:off x="838200" y="1825625"/>
          <a:ext cx="10515600" cy="3887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38340244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87969088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71362658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478735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283186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People’s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Pinnacle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415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*Applying the    school rules because they have to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*Neglecting others’ rights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*Breaking up to these rules by learners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*The principal</a:t>
                      </a:r>
                      <a:r>
                        <a:rPr lang="en-US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balance between the school rules and</a:t>
                      </a:r>
                      <a:r>
                        <a:rPr lang="en-US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people’s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rights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*Accepted by the others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*The principal cares for people more than caring for the rules that hinder productivity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*Productive</a:t>
                      </a:r>
                      <a:r>
                        <a:rPr lang="en-US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workplace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*following the rules that guarantee people’s development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*Drawing the attention to points of power to be developed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*becoming an influencer to learners and teacher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*People follow a reference who is able to solve problems and make changes in their lives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646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228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director: a leader in the light of the five levels of educational leadership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122866"/>
              </p:ext>
            </p:extLst>
          </p:nvPr>
        </p:nvGraphicFramePr>
        <p:xfrm>
          <a:off x="838200" y="1825625"/>
          <a:ext cx="105156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93806935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2210749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5728661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6050455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88940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People’s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pinnacle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913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follow him because they have 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follow him because they want to 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 good relationship,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permissive, not picky……..)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People follow because of what he/she has</a:t>
                      </a:r>
                      <a:r>
                        <a:rPr lang="en-US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done for the organization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*People follow because of what he/she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 done personally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*Innovator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*hard worker *preparing the others to be leaders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follow because of who he/she is and what he/she represents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61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128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5338483"/>
            <a:ext cx="5822576" cy="99144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Leadership is not about being the best. Leadership is about making everyone else better.</a:t>
            </a:r>
            <a:br>
              <a:rPr lang="en-US" sz="5400" b="1" dirty="0">
                <a:solidFill>
                  <a:srgbClr val="FFFF00"/>
                </a:solidFill>
                <a:latin typeface="Chiller" panose="04020404031007020602" pitchFamily="82" charset="0"/>
              </a:rPr>
            </a:br>
            <a:endParaRPr lang="en-US" sz="5400" b="1" dirty="0">
              <a:solidFill>
                <a:srgbClr val="FFFF00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821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21" y="50623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kranji" panose="02000000000000000000" pitchFamily="2" charset="0"/>
                <a:ea typeface="Skranji" panose="02000000000000000000" pitchFamily="2" charset="0"/>
              </a:rPr>
              <a:t>Who are the leaders in the world of education that could represent the Levels of </a:t>
            </a:r>
            <a:r>
              <a:rPr lang="en-US" dirty="0">
                <a:solidFill>
                  <a:srgbClr val="FF0000"/>
                </a:solidFill>
                <a:latin typeface="Skranji" panose="02000000000000000000" pitchFamily="2" charset="0"/>
                <a:ea typeface="Skranji" panose="02000000000000000000" pitchFamily="2" charset="0"/>
              </a:rPr>
              <a:t>leadership</a:t>
            </a:r>
            <a:r>
              <a:rPr lang="en-US" dirty="0">
                <a:latin typeface="Skranji" panose="02000000000000000000" pitchFamily="2" charset="0"/>
                <a:ea typeface="Skranji" panose="02000000000000000000" pitchFamily="2" charset="0"/>
              </a:rPr>
              <a:t>?</a:t>
            </a:r>
            <a:br>
              <a:rPr lang="en-US" dirty="0">
                <a:latin typeface="Skranji" panose="02000000000000000000" pitchFamily="2" charset="0"/>
                <a:ea typeface="Skranji" panose="02000000000000000000" pitchFamily="2" charset="0"/>
              </a:rPr>
            </a:br>
            <a:endParaRPr lang="en-US" dirty="0">
              <a:latin typeface="Skranji" panose="02000000000000000000" pitchFamily="2" charset="0"/>
              <a:ea typeface="Skranji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139" y="0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34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567" y="-15282"/>
            <a:ext cx="12192000" cy="6648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2594" y="957029"/>
            <a:ext cx="26811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7436611" y="769860"/>
            <a:ext cx="32704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tx2">
                    <a:lumMod val="50000"/>
                  </a:schemeClr>
                </a:solidFill>
              </a:rPr>
              <a:t>Principals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3518" y="4871428"/>
            <a:ext cx="34873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Coordinators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41790" y="4871428"/>
            <a:ext cx="2714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Managers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3206" y="2679642"/>
            <a:ext cx="28962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Leaders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00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6746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Bauhaus 93" panose="04030905020B02020C02" pitchFamily="82" charset="0"/>
              </a:rPr>
              <a:t>Five</a:t>
            </a:r>
            <a:r>
              <a:rPr lang="en-US" sz="7200" dirty="0">
                <a:latin typeface="Bauhaus 93" panose="04030905020B02020C02" pitchFamily="82" charset="0"/>
              </a:rPr>
              <a:t> </a:t>
            </a:r>
            <a:r>
              <a:rPr lang="en-US" sz="7200" dirty="0">
                <a:solidFill>
                  <a:srgbClr val="00B0F0"/>
                </a:solidFill>
                <a:latin typeface="Bauhaus 93" panose="04030905020B02020C02" pitchFamily="82" charset="0"/>
              </a:rPr>
              <a:t>levels</a:t>
            </a:r>
            <a:r>
              <a:rPr lang="en-US" sz="7200" dirty="0">
                <a:latin typeface="Bauhaus 93" panose="04030905020B02020C02" pitchFamily="82" charset="0"/>
              </a:rPr>
              <a:t> of </a:t>
            </a:r>
            <a:r>
              <a:rPr lang="en-US" sz="7200" dirty="0">
                <a:solidFill>
                  <a:srgbClr val="00B050"/>
                </a:solidFill>
                <a:latin typeface="Bauhaus 93" panose="04030905020B02020C02" pitchFamily="82" charset="0"/>
              </a:rPr>
              <a:t>leadership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51" b="12299"/>
          <a:stretch/>
        </p:blipFill>
        <p:spPr>
          <a:xfrm>
            <a:off x="1964804" y="1949823"/>
            <a:ext cx="7455568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02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048565" cy="1325563"/>
          </a:xfrm>
        </p:spPr>
        <p:txBody>
          <a:bodyPr/>
          <a:lstStyle/>
          <a:p>
            <a:r>
              <a:rPr lang="en-US" b="1" u="sng" dirty="0">
                <a:solidFill>
                  <a:srgbClr val="660033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What are the five levels of leadership?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107" y="4534584"/>
            <a:ext cx="4249271" cy="131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034" y="3385472"/>
            <a:ext cx="4035902" cy="1335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951" y="4845723"/>
            <a:ext cx="2900083" cy="187887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63070" y="3025587"/>
            <a:ext cx="2178423" cy="19363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23914" y="1960537"/>
            <a:ext cx="4044047" cy="1424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anose="02000505000000020004" pitchFamily="2" charset="0"/>
              </a:rPr>
              <a:t>position</a:t>
            </a:r>
          </a:p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249271" y="1414798"/>
            <a:ext cx="3761965" cy="1424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anose="02000505000000020004" pitchFamily="2" charset="0"/>
              </a:rPr>
              <a:t>permission</a:t>
            </a:r>
            <a:endParaRPr lang="en-US" sz="32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anose="02000505000000020004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25468" y="1736517"/>
            <a:ext cx="3874708" cy="142493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anose="02000505000000020004" pitchFamily="2" charset="0"/>
              </a:rPr>
              <a:t>production</a:t>
            </a:r>
          </a:p>
        </p:txBody>
      </p:sp>
      <p:sp>
        <p:nvSpPr>
          <p:cNvPr id="22" name="Oval 21"/>
          <p:cNvSpPr/>
          <p:nvPr/>
        </p:nvSpPr>
        <p:spPr>
          <a:xfrm>
            <a:off x="519469" y="4720612"/>
            <a:ext cx="5471898" cy="1424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anose="02000505000000020004" pitchFamily="2" charset="0"/>
              </a:rPr>
              <a:t>People’s Development</a:t>
            </a:r>
          </a:p>
          <a:p>
            <a:pPr lvl="0" algn="ctr"/>
            <a:endParaRPr lang="en-US" sz="32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anose="02000505000000020004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173856" y="4720611"/>
            <a:ext cx="3874708" cy="14249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anose="02000505000000020004" pitchFamily="2" charset="0"/>
              </a:rPr>
              <a:t>pinnacle</a:t>
            </a:r>
            <a:endParaRPr lang="en-US" sz="2400" b="1" dirty="0">
              <a:solidFill>
                <a:srgbClr val="FF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anose="02000505000000020004" pitchFamily="2" charset="0"/>
            </a:endParaRPr>
          </a:p>
          <a:p>
            <a:pPr lvl="0" algn="ctr"/>
            <a:endParaRPr lang="en-US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anose="02000505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1516" y="3183046"/>
            <a:ext cx="5699370" cy="11059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anose="02000505000000020004" pitchFamily="2" charset="0"/>
              </a:rPr>
              <a:t>Levels of Leadership</a:t>
            </a:r>
          </a:p>
        </p:txBody>
      </p:sp>
      <p:cxnSp>
        <p:nvCxnSpPr>
          <p:cNvPr id="25" name="Straight Arrow Connector 24"/>
          <p:cNvCxnSpPr>
            <a:stCxn id="14" idx="1"/>
          </p:cNvCxnSpPr>
          <p:nvPr/>
        </p:nvCxnSpPr>
        <p:spPr>
          <a:xfrm flipH="1" flipV="1">
            <a:off x="3951516" y="2991840"/>
            <a:ext cx="834653" cy="35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7"/>
            <a:endCxn id="18" idx="3"/>
          </p:cNvCxnSpPr>
          <p:nvPr/>
        </p:nvCxnSpPr>
        <p:spPr>
          <a:xfrm flipV="1">
            <a:off x="8816233" y="2952775"/>
            <a:ext cx="76673" cy="392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4" idx="0"/>
          </p:cNvCxnSpPr>
          <p:nvPr/>
        </p:nvCxnSpPr>
        <p:spPr>
          <a:xfrm flipH="1" flipV="1">
            <a:off x="6766893" y="2828719"/>
            <a:ext cx="34308" cy="354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4" idx="4"/>
          </p:cNvCxnSpPr>
          <p:nvPr/>
        </p:nvCxnSpPr>
        <p:spPr>
          <a:xfrm flipH="1">
            <a:off x="5767040" y="4288970"/>
            <a:ext cx="1034161" cy="879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652458" y="4127011"/>
            <a:ext cx="518387" cy="593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190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470"/>
            <a:ext cx="11981329" cy="67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73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61" y="414025"/>
            <a:ext cx="9912439" cy="132462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What are the </a:t>
            </a:r>
            <a:r>
              <a:rPr lang="en-US" sz="4000" b="1" dirty="0">
                <a:solidFill>
                  <a:srgbClr val="FF66CC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advantages</a:t>
            </a:r>
            <a:r>
              <a:rPr lang="en-US" sz="4000" b="1" dirty="0">
                <a:solidFill>
                  <a:prstClr val="black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 of this level?(</a:t>
            </a:r>
            <a:r>
              <a:rPr lang="en-US" sz="4000" b="1" dirty="0">
                <a:solidFill>
                  <a:srgbClr val="00B050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position</a:t>
            </a:r>
            <a:r>
              <a:rPr lang="en-US" sz="4000" b="1" dirty="0">
                <a:solidFill>
                  <a:prstClr val="black"/>
                </a:solidFill>
                <a:latin typeface="Mystery Quest" panose="02000000000000000000" pitchFamily="2" charset="0"/>
                <a:ea typeface="Mystery Quest" panose="02000000000000000000" pitchFamily="2" charset="0"/>
              </a:rPr>
              <a:t>)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61" y="2125014"/>
            <a:ext cx="9912439" cy="4417454"/>
          </a:xfrm>
        </p:spPr>
        <p:txBody>
          <a:bodyPr>
            <a:noAutofit/>
          </a:bodyPr>
          <a:lstStyle/>
          <a:p>
            <a:pPr algn="l" fontAlgn="t">
              <a:lnSpc>
                <a:spcPct val="200000"/>
              </a:lnSpc>
            </a:pPr>
            <a:r>
              <a:rPr lang="en-US" b="1" dirty="0"/>
              <a:t>*Granted to people who possess the skills needed for leadership</a:t>
            </a:r>
            <a:endParaRPr lang="en-US" dirty="0"/>
          </a:p>
          <a:p>
            <a:pPr algn="l" fontAlgn="t">
              <a:lnSpc>
                <a:spcPct val="200000"/>
              </a:lnSpc>
            </a:pPr>
            <a:r>
              <a:rPr lang="en-US" dirty="0"/>
              <a:t>* Giving the leader the power and authority to perform his /her work</a:t>
            </a:r>
          </a:p>
          <a:p>
            <a:pPr algn="l" fontAlgn="t">
              <a:lnSpc>
                <a:spcPct val="200000"/>
              </a:lnSpc>
            </a:pPr>
            <a:r>
              <a:rPr lang="en-US" dirty="0"/>
              <a:t>* Enabling the leader to develop his/her leadership skills</a:t>
            </a:r>
          </a:p>
          <a:p>
            <a:pPr algn="l" fontAlgn="t">
              <a:lnSpc>
                <a:spcPct val="200000"/>
              </a:lnSpc>
            </a:pPr>
            <a:r>
              <a:rPr lang="en-US" dirty="0"/>
              <a:t>*Enabling the leader to determine the appropriate style that helps him/her to create changes</a:t>
            </a:r>
          </a:p>
          <a:p>
            <a:pPr algn="l"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1460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</TotalTime>
  <Words>1039</Words>
  <Application>Microsoft Office PowerPoint</Application>
  <PresentationFormat>Widescreen</PresentationFormat>
  <Paragraphs>124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Organic</vt:lpstr>
      <vt:lpstr>Welcome to the Symphony of Education: navigating Leadership Levels </vt:lpstr>
      <vt:lpstr>PowerPoint Presentation</vt:lpstr>
      <vt:lpstr>Leadership is not about being the best. Leadership is about making everyone else better. </vt:lpstr>
      <vt:lpstr>Who are the leaders in the world of education that could represent the Levels of leadership? </vt:lpstr>
      <vt:lpstr>PowerPoint Presentation</vt:lpstr>
      <vt:lpstr>Five levels of leadership</vt:lpstr>
      <vt:lpstr>What are the five levels of leadership?</vt:lpstr>
      <vt:lpstr>PowerPoint Presentation</vt:lpstr>
      <vt:lpstr>What are the advantages of this level?(position)</vt:lpstr>
      <vt:lpstr>What are the disadvantages   of this level?(position)</vt:lpstr>
      <vt:lpstr>The positive practices of the educational leader at this level :Permission</vt:lpstr>
      <vt:lpstr>1-Getting to know and communicate with himself/herself before getting to know the others and communicate with them </vt:lpstr>
      <vt:lpstr>2-Adopting a leadership style based on human relations, a style that is not managed by regulations and punishments, but by human touch </vt:lpstr>
      <vt:lpstr>3-Following the golden rule: </vt:lpstr>
      <vt:lpstr>4-Being a motivator and inspirer for employees: </vt:lpstr>
      <vt:lpstr>5-Creating a balance between interests and frankness: caring about employees and giving them feedback on their level of work completion frankly and accurately </vt:lpstr>
      <vt:lpstr>Laws of the third level of leadership:</vt:lpstr>
      <vt:lpstr>PowerPoint Presentation</vt:lpstr>
      <vt:lpstr>PowerPoint Presentation</vt:lpstr>
      <vt:lpstr>The Characteristics of the fourth level of leadership: People’s development</vt:lpstr>
      <vt:lpstr>PowerPoint Presentation</vt:lpstr>
      <vt:lpstr>Fifth Level of Leadership: The Pinnacle</vt:lpstr>
      <vt:lpstr>PowerPoint Presentation</vt:lpstr>
      <vt:lpstr>The teacher: a leader in the light of the five levels of educational leadership</vt:lpstr>
      <vt:lpstr>The Coordinator: a leader in the light of the five levels of educational leadership</vt:lpstr>
      <vt:lpstr>The Principal: a leader in the light of the five levels of educational leadership</vt:lpstr>
      <vt:lpstr>The director: a leader in the light of the five levels of educational leadership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Workshop</dc:title>
  <dc:creator>Guest</dc:creator>
  <cp:lastModifiedBy>Unknown User</cp:lastModifiedBy>
  <cp:revision>76</cp:revision>
  <dcterms:created xsi:type="dcterms:W3CDTF">2024-02-06T19:27:22Z</dcterms:created>
  <dcterms:modified xsi:type="dcterms:W3CDTF">2024-04-15T17:04:54Z</dcterms:modified>
</cp:coreProperties>
</file>