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92" r:id="rId5"/>
    <p:sldId id="293" r:id="rId6"/>
    <p:sldId id="311" r:id="rId7"/>
    <p:sldId id="276" r:id="rId8"/>
    <p:sldId id="295" r:id="rId9"/>
    <p:sldId id="298" r:id="rId10"/>
    <p:sldId id="299" r:id="rId11"/>
    <p:sldId id="297" r:id="rId12"/>
    <p:sldId id="301" r:id="rId13"/>
    <p:sldId id="310" r:id="rId14"/>
    <p:sldId id="302" r:id="rId15"/>
    <p:sldId id="303" r:id="rId16"/>
    <p:sldId id="304" r:id="rId17"/>
    <p:sldId id="305" r:id="rId18"/>
    <p:sldId id="306" r:id="rId19"/>
    <p:sldId id="307" r:id="rId20"/>
    <p:sldId id="308" r:id="rId21"/>
    <p:sldId id="288" r:id="rId22"/>
    <p:sldId id="313" r:id="rId23"/>
    <p:sldId id="312" r:id="rId24"/>
    <p:sldId id="28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92"/>
    <a:srgbClr val="AEC2D8"/>
    <a:srgbClr val="98432A"/>
    <a:srgbClr val="D84400"/>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634"/>
  </p:normalViewPr>
  <p:slideViewPr>
    <p:cSldViewPr snapToGrid="0" showGuides="1">
      <p:cViewPr varScale="1">
        <p:scale>
          <a:sx n="72" d="100"/>
          <a:sy n="72" d="100"/>
        </p:scale>
        <p:origin x="576" y="66"/>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13766"/>
    </p:cViewPr>
  </p:sorterViewPr>
  <p:notesViewPr>
    <p:cSldViewPr snapToGrid="0">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4/14/2024</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7834D1B-A726-18FB-799A-8294A1FE8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9" name="Date Placeholder 8">
            <a:extLst>
              <a:ext uri="{FF2B5EF4-FFF2-40B4-BE49-F238E27FC236}">
                <a16:creationId xmlns:a16="http://schemas.microsoft.com/office/drawing/2014/main" id="{063B9152-B336-5993-1C67-48946279B0E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253B2-FD87-4AAE-AF69-14FE02FB4D05}" type="datetimeFigureOut">
              <a:rPr lang="en-US" smtClean="0"/>
              <a:t>4/14/2024</a:t>
            </a:fld>
            <a:endParaRPr lang="en-US"/>
          </a:p>
        </p:txBody>
      </p:sp>
      <p:sp>
        <p:nvSpPr>
          <p:cNvPr id="10" name="Notes Placeholder 9">
            <a:extLst>
              <a:ext uri="{FF2B5EF4-FFF2-40B4-BE49-F238E27FC236}">
                <a16:creationId xmlns:a16="http://schemas.microsoft.com/office/drawing/2014/main" id="{598999B6-0E65-F457-D4BF-F96BE9F9A9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976FEA9E-549C-DA0D-8B3C-832BF1072B4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EDBB3-C345-4EAB-AB5D-9FB3AF589CFF}" type="slidenum">
              <a:rPr lang="en-US" smtClean="0"/>
              <a:t>‹#›</a:t>
            </a:fld>
            <a:endParaRPr lang="en-US"/>
          </a:p>
        </p:txBody>
      </p:sp>
      <p:sp>
        <p:nvSpPr>
          <p:cNvPr id="12" name="Slide Image Placeholder 11">
            <a:extLst>
              <a:ext uri="{FF2B5EF4-FFF2-40B4-BE49-F238E27FC236}">
                <a16:creationId xmlns:a16="http://schemas.microsoft.com/office/drawing/2014/main" id="{F627E2FE-9CC2-836E-40FC-1A1183B9516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3" name="Footer Placeholder 12">
            <a:extLst>
              <a:ext uri="{FF2B5EF4-FFF2-40B4-BE49-F238E27FC236}">
                <a16:creationId xmlns:a16="http://schemas.microsoft.com/office/drawing/2014/main" id="{413B0C97-27B2-A894-9DEA-82E460C91F1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643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10</a:t>
            </a:fld>
            <a:endParaRPr lang="en-US" altLang="zh-CN" noProof="0" dirty="0"/>
          </a:p>
        </p:txBody>
      </p:sp>
    </p:spTree>
    <p:extLst>
      <p:ext uri="{BB962C8B-B14F-4D97-AF65-F5344CB8AC3E}">
        <p14:creationId xmlns:p14="http://schemas.microsoft.com/office/powerpoint/2010/main" val="54712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11</a:t>
            </a:fld>
            <a:endParaRPr lang="en-US" altLang="zh-CN" dirty="0"/>
          </a:p>
        </p:txBody>
      </p:sp>
    </p:spTree>
    <p:extLst>
      <p:ext uri="{BB962C8B-B14F-4D97-AF65-F5344CB8AC3E}">
        <p14:creationId xmlns:p14="http://schemas.microsoft.com/office/powerpoint/2010/main" val="288630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12</a:t>
            </a:fld>
            <a:endParaRPr lang="en-US" altLang="zh-CN" dirty="0"/>
          </a:p>
        </p:txBody>
      </p:sp>
    </p:spTree>
    <p:extLst>
      <p:ext uri="{BB962C8B-B14F-4D97-AF65-F5344CB8AC3E}">
        <p14:creationId xmlns:p14="http://schemas.microsoft.com/office/powerpoint/2010/main" val="40408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13</a:t>
            </a:fld>
            <a:endParaRPr lang="en-US" altLang="zh-CN" dirty="0"/>
          </a:p>
        </p:txBody>
      </p:sp>
    </p:spTree>
    <p:extLst>
      <p:ext uri="{BB962C8B-B14F-4D97-AF65-F5344CB8AC3E}">
        <p14:creationId xmlns:p14="http://schemas.microsoft.com/office/powerpoint/2010/main" val="315424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14</a:t>
            </a:fld>
            <a:endParaRPr lang="en-US" altLang="zh-CN" dirty="0"/>
          </a:p>
        </p:txBody>
      </p:sp>
    </p:spTree>
    <p:extLst>
      <p:ext uri="{BB962C8B-B14F-4D97-AF65-F5344CB8AC3E}">
        <p14:creationId xmlns:p14="http://schemas.microsoft.com/office/powerpoint/2010/main" val="4072269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15</a:t>
            </a:fld>
            <a:endParaRPr lang="en-US" altLang="zh-CN" dirty="0"/>
          </a:p>
        </p:txBody>
      </p:sp>
    </p:spTree>
    <p:extLst>
      <p:ext uri="{BB962C8B-B14F-4D97-AF65-F5344CB8AC3E}">
        <p14:creationId xmlns:p14="http://schemas.microsoft.com/office/powerpoint/2010/main" val="3239576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16</a:t>
            </a:fld>
            <a:endParaRPr lang="en-US" altLang="zh-CN" noProof="0" dirty="0"/>
          </a:p>
        </p:txBody>
      </p:sp>
    </p:spTree>
    <p:extLst>
      <p:ext uri="{BB962C8B-B14F-4D97-AF65-F5344CB8AC3E}">
        <p14:creationId xmlns:p14="http://schemas.microsoft.com/office/powerpoint/2010/main" val="234246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17</a:t>
            </a:fld>
            <a:endParaRPr lang="en-US" altLang="zh-CN" dirty="0"/>
          </a:p>
        </p:txBody>
      </p:sp>
    </p:spTree>
    <p:extLst>
      <p:ext uri="{BB962C8B-B14F-4D97-AF65-F5344CB8AC3E}">
        <p14:creationId xmlns:p14="http://schemas.microsoft.com/office/powerpoint/2010/main" val="75378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18</a:t>
            </a:fld>
            <a:endParaRPr lang="en-US" altLang="zh-CN" noProof="0" dirty="0"/>
          </a:p>
        </p:txBody>
      </p:sp>
    </p:spTree>
    <p:extLst>
      <p:ext uri="{BB962C8B-B14F-4D97-AF65-F5344CB8AC3E}">
        <p14:creationId xmlns:p14="http://schemas.microsoft.com/office/powerpoint/2010/main" val="4074462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19</a:t>
            </a:fld>
            <a:endParaRPr lang="en-US" altLang="zh-CN" noProof="0" dirty="0"/>
          </a:p>
        </p:txBody>
      </p:sp>
    </p:spTree>
    <p:extLst>
      <p:ext uri="{BB962C8B-B14F-4D97-AF65-F5344CB8AC3E}">
        <p14:creationId xmlns:p14="http://schemas.microsoft.com/office/powerpoint/2010/main" val="418747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a:t>
            </a:fld>
            <a:endParaRPr lang="en-US" altLang="zh-CN" noProof="0" dirty="0"/>
          </a:p>
        </p:txBody>
      </p:sp>
    </p:spTree>
    <p:extLst>
      <p:ext uri="{BB962C8B-B14F-4D97-AF65-F5344CB8AC3E}">
        <p14:creationId xmlns:p14="http://schemas.microsoft.com/office/powerpoint/2010/main" val="3954175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20</a:t>
            </a:fld>
            <a:endParaRPr lang="en-US" altLang="zh-CN" dirty="0"/>
          </a:p>
        </p:txBody>
      </p:sp>
    </p:spTree>
    <p:extLst>
      <p:ext uri="{BB962C8B-B14F-4D97-AF65-F5344CB8AC3E}">
        <p14:creationId xmlns:p14="http://schemas.microsoft.com/office/powerpoint/2010/main" val="637517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21</a:t>
            </a:fld>
            <a:endParaRPr lang="en-US" altLang="zh-CN" noProof="0" dirty="0"/>
          </a:p>
        </p:txBody>
      </p:sp>
    </p:spTree>
    <p:extLst>
      <p:ext uri="{BB962C8B-B14F-4D97-AF65-F5344CB8AC3E}">
        <p14:creationId xmlns:p14="http://schemas.microsoft.com/office/powerpoint/2010/main" val="141690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3</a:t>
            </a:fld>
            <a:endParaRPr lang="en-US" altLang="zh-CN" dirty="0"/>
          </a:p>
        </p:txBody>
      </p:sp>
    </p:spTree>
    <p:extLst>
      <p:ext uri="{BB962C8B-B14F-4D97-AF65-F5344CB8AC3E}">
        <p14:creationId xmlns:p14="http://schemas.microsoft.com/office/powerpoint/2010/main" val="142193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4</a:t>
            </a:fld>
            <a:endParaRPr lang="en-US" altLang="zh-CN" noProof="0" dirty="0"/>
          </a:p>
        </p:txBody>
      </p:sp>
    </p:spTree>
    <p:extLst>
      <p:ext uri="{BB962C8B-B14F-4D97-AF65-F5344CB8AC3E}">
        <p14:creationId xmlns:p14="http://schemas.microsoft.com/office/powerpoint/2010/main" val="339063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5</a:t>
            </a:fld>
            <a:endParaRPr lang="en-US" altLang="zh-CN" dirty="0"/>
          </a:p>
        </p:txBody>
      </p:sp>
    </p:spTree>
    <p:extLst>
      <p:ext uri="{BB962C8B-B14F-4D97-AF65-F5344CB8AC3E}">
        <p14:creationId xmlns:p14="http://schemas.microsoft.com/office/powerpoint/2010/main" val="242433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6</a:t>
            </a:fld>
            <a:endParaRPr lang="en-US" altLang="zh-CN" dirty="0"/>
          </a:p>
        </p:txBody>
      </p:sp>
    </p:spTree>
    <p:extLst>
      <p:ext uri="{BB962C8B-B14F-4D97-AF65-F5344CB8AC3E}">
        <p14:creationId xmlns:p14="http://schemas.microsoft.com/office/powerpoint/2010/main" val="399031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7</a:t>
            </a:fld>
            <a:endParaRPr lang="en-US" altLang="zh-CN" dirty="0"/>
          </a:p>
        </p:txBody>
      </p:sp>
    </p:spTree>
    <p:extLst>
      <p:ext uri="{BB962C8B-B14F-4D97-AF65-F5344CB8AC3E}">
        <p14:creationId xmlns:p14="http://schemas.microsoft.com/office/powerpoint/2010/main" val="56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8</a:t>
            </a:fld>
            <a:endParaRPr lang="en-US" altLang="zh-CN" noProof="0" dirty="0"/>
          </a:p>
        </p:txBody>
      </p:sp>
    </p:spTree>
    <p:extLst>
      <p:ext uri="{BB962C8B-B14F-4D97-AF65-F5344CB8AC3E}">
        <p14:creationId xmlns:p14="http://schemas.microsoft.com/office/powerpoint/2010/main" val="301866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9</a:t>
            </a:fld>
            <a:endParaRPr lang="en-US" altLang="zh-CN" noProof="0" dirty="0"/>
          </a:p>
        </p:txBody>
      </p:sp>
    </p:spTree>
    <p:extLst>
      <p:ext uri="{BB962C8B-B14F-4D97-AF65-F5344CB8AC3E}">
        <p14:creationId xmlns:p14="http://schemas.microsoft.com/office/powerpoint/2010/main" val="358664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dirty="0"/>
              <a:t>Presentation Title</a:t>
            </a:r>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1">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44678D"/>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p>
            <a:r>
              <a:rPr lang="en-US" noProof="0" dirty="0"/>
              <a:t>Presentation Title</a:t>
            </a:r>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noProof="0"/>
              <a:t>Click icon to add picture</a:t>
            </a:r>
            <a:endParaRPr lang="en-US" altLang="zh-CN" noProof="0" dirty="0"/>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p>
            <a:r>
              <a:rPr lang="en-US" noProof="0"/>
              <a:t>Click to edit Master title style</a:t>
            </a:r>
            <a:endParaRPr lang="en-US" noProof="0"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solidFill>
              <a:schemeClr val="tx1"/>
            </a:solidFill>
          </a:ln>
        </p:spPr>
        <p:txBody>
          <a:bodyPr anchor="ctr">
            <a:noAutofit/>
          </a:bodyPr>
          <a:lstStyle>
            <a:lvl1pPr marL="0" indent="0" algn="ctr">
              <a:buNone/>
              <a:defRPr>
                <a:solidFill>
                  <a:schemeClr val="bg1"/>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p>
            <a:r>
              <a:rPr lang="en-US" noProof="0"/>
              <a:t>Click to edit Master title style</a:t>
            </a:r>
            <a:endParaRPr lang="en-US" noProof="0"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r>
              <a:rPr lang="en-US" noProof="0" dirty="0"/>
              <a:t>Presentation Title</a:t>
            </a:r>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r>
              <a:rPr lang="en-US" noProof="0" dirty="0"/>
              <a:t>Presentation Title</a:t>
            </a:r>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dirty="0"/>
              <a:t>Presentation Title</a:t>
            </a:r>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noProof="0" dirty="0"/>
              <a:t>Click to edit </a:t>
            </a:r>
            <a:r>
              <a:rPr lang="en-US" altLang="zh-CN" noProof="0" dirty="0"/>
              <a:t>Text </a:t>
            </a:r>
            <a:r>
              <a:rPr lang="en-US" noProof="0"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2"/>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dirty="0"/>
              <a:t>Presentation Title</a:t>
            </a:r>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r>
              <a:rPr lang="en-US" noProof="0" dirty="0"/>
              <a:t>Presentation Title</a:t>
            </a:r>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429768" y="1258958"/>
            <a:ext cx="6312789" cy="2785410"/>
          </a:xfrm>
        </p:spPr>
        <p:txBody>
          <a:bodyPr/>
          <a:lstStyle/>
          <a:p>
            <a:br>
              <a:rPr lang="en-US" dirty="0"/>
            </a:br>
            <a:r>
              <a:rPr lang="en-US" dirty="0"/>
              <a:t>The Effects of Transparent Assignment Design Generated by AI Tools on the Writing Performance of Grade 10 Students</a:t>
            </a:r>
            <a:br>
              <a:rPr lang="en-US" dirty="0"/>
            </a:br>
            <a:endParaRPr lang="en-US"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601366" y="4386470"/>
            <a:ext cx="1570612" cy="795130"/>
          </a:xfrm>
        </p:spPr>
        <p:txBody>
          <a:bodyPr/>
          <a:lstStyle/>
          <a:p>
            <a:r>
              <a:rPr lang="en-US" dirty="0"/>
              <a:t>By</a:t>
            </a:r>
          </a:p>
          <a:p>
            <a:r>
              <a:rPr lang="en-US" dirty="0" err="1"/>
              <a:t>Saja</a:t>
            </a:r>
            <a:r>
              <a:rPr lang="en-US" dirty="0"/>
              <a:t> Jaber</a:t>
            </a:r>
          </a:p>
        </p:txBody>
      </p:sp>
      <p:pic>
        <p:nvPicPr>
          <p:cNvPr id="30" name="Picture placeholder 29">
            <a:extLst>
              <a:ext uri="{FF2B5EF4-FFF2-40B4-BE49-F238E27FC236}">
                <a16:creationId xmlns:a16="http://schemas.microsoft.com/office/drawing/2014/main" id="{18C88B4D-F554-49C2-A23C-DFE94D4C835B}"/>
              </a:ext>
            </a:extLst>
          </p:cNvPr>
          <p:cNvPicPr>
            <a:picLocks noGrp="1" noChangeAspect="1"/>
          </p:cNvPicPr>
          <p:nvPr>
            <p:ph type="pic" sz="quarter" idx="47"/>
          </p:nvPr>
        </p:nvPicPr>
        <p:blipFill>
          <a:blip r:embed="rId3"/>
          <a:srcRect l="19782" r="19782"/>
          <a:stretch/>
        </p:blipFill>
        <p:spPr>
          <a:xfrm>
            <a:off x="6742557" y="821836"/>
            <a:ext cx="4405503" cy="5066346"/>
          </a:xfrm>
        </p:spPr>
      </p:pic>
      <p:pic>
        <p:nvPicPr>
          <p:cNvPr id="12" name="Shape 31">
            <a:extLst>
              <a:ext uri="{FF2B5EF4-FFF2-40B4-BE49-F238E27FC236}">
                <a16:creationId xmlns:a16="http://schemas.microsoft.com/office/drawing/2014/main" id="{A2E096B7-3B4F-355B-58E5-41784AC8BE2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t="2555" b="2555"/>
          <a:stretch>
            <a:fillRect/>
          </a:stretch>
        </p:blipFill>
        <p:spPr>
          <a:xfrm>
            <a:off x="6284315" y="398445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13" name="Shape 33">
            <a:extLst>
              <a:ext uri="{FF2B5EF4-FFF2-40B4-BE49-F238E27FC236}">
                <a16:creationId xmlns:a16="http://schemas.microsoft.com/office/drawing/2014/main" id="{4D81E37E-7366-D88D-83B8-BBA577CA46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9897686" y="106446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Tree>
    <p:extLst>
      <p:ext uri="{BB962C8B-B14F-4D97-AF65-F5344CB8AC3E}">
        <p14:creationId xmlns:p14="http://schemas.microsoft.com/office/powerpoint/2010/main" val="38984479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9071428" y="-189322"/>
            <a:ext cx="2888343" cy="32002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altLang="zh-CN" sz="1200" u="none" strike="noStrike" kern="1200" cap="none" spc="0" normalizeH="0" baseline="0" dirty="0">
              <a:ln>
                <a:noFill/>
              </a:ln>
              <a:solidFill>
                <a:schemeClr val="bg1"/>
              </a:solidFill>
              <a:effectLst/>
              <a:uLnTx/>
              <a:uFillTx/>
            </a:endParaRPr>
          </a:p>
        </p:txBody>
      </p:sp>
      <p:sp>
        <p:nvSpPr>
          <p:cNvPr id="8" name="Title 59">
            <a:extLst>
              <a:ext uri="{FF2B5EF4-FFF2-40B4-BE49-F238E27FC236}">
                <a16:creationId xmlns:a16="http://schemas.microsoft.com/office/drawing/2014/main" id="{EB2B9A1D-261A-EE11-E086-F2FFC4339405}"/>
              </a:ext>
            </a:extLst>
          </p:cNvPr>
          <p:cNvSpPr>
            <a:spLocks noGrp="1"/>
          </p:cNvSpPr>
          <p:nvPr>
            <p:ph type="title"/>
          </p:nvPr>
        </p:nvSpPr>
        <p:spPr>
          <a:xfrm>
            <a:off x="1465181" y="1144038"/>
            <a:ext cx="5762934" cy="854426"/>
          </a:xfrm>
        </p:spPr>
        <p:txBody>
          <a:bodyPr/>
          <a:lstStyle/>
          <a:p>
            <a:r>
              <a:rPr lang="en-US" dirty="0"/>
              <a:t>Literature Review </a:t>
            </a:r>
          </a:p>
        </p:txBody>
      </p:sp>
      <p:sp>
        <p:nvSpPr>
          <p:cNvPr id="10" name="Text Placeholder 36">
            <a:extLst>
              <a:ext uri="{FF2B5EF4-FFF2-40B4-BE49-F238E27FC236}">
                <a16:creationId xmlns:a16="http://schemas.microsoft.com/office/drawing/2014/main" id="{A70E3A18-E278-5CB5-AA98-1B45447555F2}"/>
              </a:ext>
            </a:extLst>
          </p:cNvPr>
          <p:cNvSpPr txBox="1">
            <a:spLocks/>
          </p:cNvSpPr>
          <p:nvPr/>
        </p:nvSpPr>
        <p:spPr>
          <a:xfrm>
            <a:off x="333066" y="3015424"/>
            <a:ext cx="11118705" cy="3200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According to Lama (2018), it is important that students are capable of effectively communicating their ideas, show how they understand the course material, participate in critical thinking – all these things require proper writing skills.</a:t>
            </a:r>
          </a:p>
          <a:p>
            <a:r>
              <a:rPr lang="en-US" sz="2400" dirty="0"/>
              <a:t>In a study done by </a:t>
            </a:r>
            <a:r>
              <a:rPr lang="en-US" sz="2400" dirty="0" err="1"/>
              <a:t>Jamoom</a:t>
            </a:r>
            <a:r>
              <a:rPr lang="en-US" sz="2400" dirty="0"/>
              <a:t> (2021), unlike traditional prompts, TAD gives students a roadmap.</a:t>
            </a:r>
          </a:p>
          <a:p>
            <a:r>
              <a:rPr lang="en-US" sz="2400" dirty="0"/>
              <a:t>Learners’ writing performance and creativity were enhanced by use of task-based activities in the classroom (</a:t>
            </a:r>
            <a:r>
              <a:rPr lang="en-US" sz="2400" dirty="0" err="1"/>
              <a:t>Marashi</a:t>
            </a:r>
            <a:r>
              <a:rPr lang="en-US" sz="2400" dirty="0"/>
              <a:t> &amp; </a:t>
            </a:r>
            <a:r>
              <a:rPr lang="en-US" sz="2400" dirty="0" err="1"/>
              <a:t>Dadari</a:t>
            </a:r>
            <a:r>
              <a:rPr lang="en-US" sz="2400" dirty="0"/>
              <a:t>, 2012).</a:t>
            </a:r>
          </a:p>
        </p:txBody>
      </p:sp>
      <p:sp>
        <p:nvSpPr>
          <p:cNvPr id="4" name="Freeform: Shape 3">
            <a:extLst>
              <a:ext uri="{FF2B5EF4-FFF2-40B4-BE49-F238E27FC236}">
                <a16:creationId xmlns:a16="http://schemas.microsoft.com/office/drawing/2014/main" id="{73FE4499-1CF8-4815-9A89-F1E59252C24B}"/>
              </a:ext>
              <a:ext uri="{C183D7F6-B498-43B3-948B-1728B52AA6E4}">
                <adec:decorative xmlns:adec="http://schemas.microsoft.com/office/drawing/2017/decorative" val="1"/>
              </a:ext>
            </a:extLst>
          </p:cNvPr>
          <p:cNvSpPr/>
          <p:nvPr/>
        </p:nvSpPr>
        <p:spPr>
          <a:xfrm>
            <a:off x="8663923" y="642335"/>
            <a:ext cx="2888343" cy="32002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
        <p:nvSpPr>
          <p:cNvPr id="5" name="Freeform: Shape 4">
            <a:extLst>
              <a:ext uri="{FF2B5EF4-FFF2-40B4-BE49-F238E27FC236}">
                <a16:creationId xmlns:a16="http://schemas.microsoft.com/office/drawing/2014/main" id="{B8CC1859-42A1-6037-712D-36F55919992A}"/>
              </a:ext>
              <a:ext uri="{C183D7F6-B498-43B3-948B-1728B52AA6E4}">
                <adec:decorative xmlns:adec="http://schemas.microsoft.com/office/drawing/2017/decorative" val="1"/>
              </a:ext>
            </a:extLst>
          </p:cNvPr>
          <p:cNvSpPr/>
          <p:nvPr/>
        </p:nvSpPr>
        <p:spPr>
          <a:xfrm>
            <a:off x="8256418" y="-330122"/>
            <a:ext cx="2888343" cy="32002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Tree>
    <p:extLst>
      <p:ext uri="{BB962C8B-B14F-4D97-AF65-F5344CB8AC3E}">
        <p14:creationId xmlns:p14="http://schemas.microsoft.com/office/powerpoint/2010/main" val="3409689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p:cTn id="30"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1249187"/>
            <a:ext cx="6599429" cy="854426"/>
          </a:xfrm>
        </p:spPr>
        <p:txBody>
          <a:bodyPr/>
          <a:lstStyle/>
          <a:p>
            <a:r>
              <a:rPr lang="en-US" dirty="0"/>
              <a:t>Gaps in Literature</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5065486" y="2995217"/>
            <a:ext cx="6473372" cy="2389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Although previous studies examined the benefits of TAD in improving students’ academic confidence, feeling of belonging and ownership towards their learning journey, little research has been conducted to investigate its effect on EFL learners in Lebanon especially on their writing achievements.</a:t>
            </a:r>
          </a:p>
        </p:txBody>
      </p:sp>
      <p:pic>
        <p:nvPicPr>
          <p:cNvPr id="3" name="Picture 2">
            <a:extLst>
              <a:ext uri="{FF2B5EF4-FFF2-40B4-BE49-F238E27FC236}">
                <a16:creationId xmlns:a16="http://schemas.microsoft.com/office/drawing/2014/main" id="{2974C408-BB69-3653-EE3A-C60DF218B9E8}"/>
              </a:ext>
            </a:extLst>
          </p:cNvPr>
          <p:cNvPicPr>
            <a:picLocks noChangeAspect="1"/>
          </p:cNvPicPr>
          <p:nvPr/>
        </p:nvPicPr>
        <p:blipFill>
          <a:blip r:embed="rId3"/>
          <a:stretch>
            <a:fillRect/>
          </a:stretch>
        </p:blipFill>
        <p:spPr>
          <a:xfrm>
            <a:off x="107043" y="1694458"/>
            <a:ext cx="4610100" cy="4991100"/>
          </a:xfrm>
          <a:prstGeom prst="rect">
            <a:avLst/>
          </a:prstGeom>
        </p:spPr>
      </p:pic>
    </p:spTree>
    <p:extLst>
      <p:ext uri="{BB962C8B-B14F-4D97-AF65-F5344CB8AC3E}">
        <p14:creationId xmlns:p14="http://schemas.microsoft.com/office/powerpoint/2010/main" val="33286341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1249187"/>
            <a:ext cx="6599429" cy="854426"/>
          </a:xfrm>
        </p:spPr>
        <p:txBody>
          <a:bodyPr/>
          <a:lstStyle/>
          <a:p>
            <a:r>
              <a:rPr lang="en-US" dirty="0"/>
              <a:t>Methodology</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3846286" y="2496457"/>
            <a:ext cx="7692572" cy="2888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Research Design: a mixed sequential explanatory/ experimental design with quantitative data collected before qualitative.</a:t>
            </a:r>
          </a:p>
          <a:p>
            <a:pPr marL="457200" indent="-457200">
              <a:buFont typeface="+mj-lt"/>
              <a:buAutoNum type="arabicPeriod"/>
            </a:pPr>
            <a:r>
              <a:rPr lang="en-US" sz="2400" dirty="0"/>
              <a:t>Participants: 20 Grade 10 students </a:t>
            </a:r>
          </a:p>
          <a:p>
            <a:r>
              <a:rPr lang="en-US" sz="2400" dirty="0"/>
              <a:t>    The Age Range: 15 to 16 years old.</a:t>
            </a:r>
          </a:p>
          <a:p>
            <a:r>
              <a:rPr lang="en-US" sz="2400" dirty="0"/>
              <a:t>    The Gender: both genders </a:t>
            </a:r>
          </a:p>
          <a:p>
            <a:r>
              <a:rPr lang="en-US" sz="2400" dirty="0"/>
              <a:t>    The Racial/Ethnic Composition: both Lebanese and Arab students</a:t>
            </a:r>
          </a:p>
        </p:txBody>
      </p:sp>
    </p:spTree>
    <p:extLst>
      <p:ext uri="{BB962C8B-B14F-4D97-AF65-F5344CB8AC3E}">
        <p14:creationId xmlns:p14="http://schemas.microsoft.com/office/powerpoint/2010/main" val="3708688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1">
                                            <p:txEl>
                                              <p:pRg st="2" end="2"/>
                                            </p:txEl>
                                          </p:spTgt>
                                        </p:tgtEl>
                                        <p:attrNameLst>
                                          <p:attrName>style.visibility</p:attrName>
                                        </p:attrNameLst>
                                      </p:cBhvr>
                                      <p:to>
                                        <p:strVal val="visible"/>
                                      </p:to>
                                    </p:set>
                                    <p:anim calcmode="lin" valueType="num">
                                      <p:cBhvr>
                                        <p:cTn id="30"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31">
                                            <p:txEl>
                                              <p:pRg st="3" end="3"/>
                                            </p:txEl>
                                          </p:spTgt>
                                        </p:tgtEl>
                                        <p:attrNameLst>
                                          <p:attrName>style.visibility</p:attrName>
                                        </p:attrNameLst>
                                      </p:cBhvr>
                                      <p:to>
                                        <p:strVal val="visible"/>
                                      </p:to>
                                    </p:set>
                                    <p:anim calcmode="lin" valueType="num">
                                      <p:cBhvr>
                                        <p:cTn id="39" dur="500" fill="hold"/>
                                        <p:tgtEl>
                                          <p:spTgt spid="3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1">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wd">
                                    <p:tmPct val="10000"/>
                                  </p:iterate>
                                  <p:childTnLst>
                                    <p:set>
                                      <p:cBhvr>
                                        <p:cTn id="47" dur="1" fill="hold">
                                          <p:stCondLst>
                                            <p:cond delay="0"/>
                                          </p:stCondLst>
                                        </p:cTn>
                                        <p:tgtEl>
                                          <p:spTgt spid="31">
                                            <p:txEl>
                                              <p:pRg st="4" end="4"/>
                                            </p:txEl>
                                          </p:spTgt>
                                        </p:tgtEl>
                                        <p:attrNameLst>
                                          <p:attrName>style.visibility</p:attrName>
                                        </p:attrNameLst>
                                      </p:cBhvr>
                                      <p:to>
                                        <p:strVal val="visible"/>
                                      </p:to>
                                    </p:set>
                                    <p:anim calcmode="lin" valueType="num">
                                      <p:cBhvr>
                                        <p:cTn id="48" dur="500" fill="hold"/>
                                        <p:tgtEl>
                                          <p:spTgt spid="3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1">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618774"/>
            <a:ext cx="6599429" cy="854426"/>
          </a:xfrm>
        </p:spPr>
        <p:txBody>
          <a:bodyPr/>
          <a:lstStyle/>
          <a:p>
            <a:r>
              <a:rPr lang="en-US" dirty="0"/>
              <a:t>Methodology</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3323771" y="1473200"/>
            <a:ext cx="8650515" cy="3585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Data collection: </a:t>
            </a:r>
          </a:p>
          <a:p>
            <a:r>
              <a:rPr lang="en-US" sz="2400" dirty="0"/>
              <a:t>A 10-question survey to reveal participants’ thought on their writing skills</a:t>
            </a:r>
          </a:p>
          <a:p>
            <a:r>
              <a:rPr lang="en-US" sz="2400" dirty="0"/>
              <a:t>A pre-test to test their writing performance</a:t>
            </a:r>
          </a:p>
          <a:p>
            <a:r>
              <a:rPr lang="en-US" sz="2400" dirty="0"/>
              <a:t>An experiment in which the 20 students will be divided randomly into two sections of 10 students each: </a:t>
            </a:r>
          </a:p>
          <a:p>
            <a:r>
              <a:rPr lang="en-US" sz="2400" dirty="0"/>
              <a:t>Section A: Control Group with traditional writing assignments</a:t>
            </a:r>
          </a:p>
          <a:p>
            <a:r>
              <a:rPr lang="en-US" sz="2400" dirty="0"/>
              <a:t>Section B: Experimental Group with TAD writing assignments </a:t>
            </a:r>
          </a:p>
          <a:p>
            <a:r>
              <a:rPr lang="en-US" sz="2400" dirty="0"/>
              <a:t>A Post-test to test their writing performance after the experiment</a:t>
            </a:r>
          </a:p>
          <a:p>
            <a:r>
              <a:rPr lang="en-US" sz="2400" dirty="0"/>
              <a:t>Interviews with Section B students to find their thoughts regarding TAD’s effect on their writing achievement </a:t>
            </a:r>
          </a:p>
        </p:txBody>
      </p:sp>
    </p:spTree>
    <p:extLst>
      <p:ext uri="{BB962C8B-B14F-4D97-AF65-F5344CB8AC3E}">
        <p14:creationId xmlns:p14="http://schemas.microsoft.com/office/powerpoint/2010/main" val="20927167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1">
                                            <p:txEl>
                                              <p:pRg st="2" end="2"/>
                                            </p:txEl>
                                          </p:spTgt>
                                        </p:tgtEl>
                                        <p:attrNameLst>
                                          <p:attrName>style.visibility</p:attrName>
                                        </p:attrNameLst>
                                      </p:cBhvr>
                                      <p:to>
                                        <p:strVal val="visible"/>
                                      </p:to>
                                    </p:set>
                                    <p:anim calcmode="lin" valueType="num">
                                      <p:cBhvr>
                                        <p:cTn id="30"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31">
                                            <p:txEl>
                                              <p:pRg st="3" end="3"/>
                                            </p:txEl>
                                          </p:spTgt>
                                        </p:tgtEl>
                                        <p:attrNameLst>
                                          <p:attrName>style.visibility</p:attrName>
                                        </p:attrNameLst>
                                      </p:cBhvr>
                                      <p:to>
                                        <p:strVal val="visible"/>
                                      </p:to>
                                    </p:set>
                                    <p:anim calcmode="lin" valueType="num">
                                      <p:cBhvr>
                                        <p:cTn id="39" dur="500" fill="hold"/>
                                        <p:tgtEl>
                                          <p:spTgt spid="3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1">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wd">
                                    <p:tmPct val="10000"/>
                                  </p:iterate>
                                  <p:childTnLst>
                                    <p:set>
                                      <p:cBhvr>
                                        <p:cTn id="47" dur="1" fill="hold">
                                          <p:stCondLst>
                                            <p:cond delay="0"/>
                                          </p:stCondLst>
                                        </p:cTn>
                                        <p:tgtEl>
                                          <p:spTgt spid="31">
                                            <p:txEl>
                                              <p:pRg st="4" end="4"/>
                                            </p:txEl>
                                          </p:spTgt>
                                        </p:tgtEl>
                                        <p:attrNameLst>
                                          <p:attrName>style.visibility</p:attrName>
                                        </p:attrNameLst>
                                      </p:cBhvr>
                                      <p:to>
                                        <p:strVal val="visible"/>
                                      </p:to>
                                    </p:set>
                                    <p:anim calcmode="lin" valueType="num">
                                      <p:cBhvr>
                                        <p:cTn id="48" dur="500" fill="hold"/>
                                        <p:tgtEl>
                                          <p:spTgt spid="3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1">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wd">
                                    <p:tmPct val="10000"/>
                                  </p:iterate>
                                  <p:childTnLst>
                                    <p:set>
                                      <p:cBhvr>
                                        <p:cTn id="56" dur="1" fill="hold">
                                          <p:stCondLst>
                                            <p:cond delay="0"/>
                                          </p:stCondLst>
                                        </p:cTn>
                                        <p:tgtEl>
                                          <p:spTgt spid="31">
                                            <p:txEl>
                                              <p:pRg st="5" end="5"/>
                                            </p:txEl>
                                          </p:spTgt>
                                        </p:tgtEl>
                                        <p:attrNameLst>
                                          <p:attrName>style.visibility</p:attrName>
                                        </p:attrNameLst>
                                      </p:cBhvr>
                                      <p:to>
                                        <p:strVal val="visible"/>
                                      </p:to>
                                    </p:set>
                                    <p:anim calcmode="lin" valueType="num">
                                      <p:cBhvr>
                                        <p:cTn id="57" dur="500" fill="hold"/>
                                        <p:tgtEl>
                                          <p:spTgt spid="3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1">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3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1">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wd">
                                    <p:tmPct val="10000"/>
                                  </p:iterate>
                                  <p:childTnLst>
                                    <p:set>
                                      <p:cBhvr>
                                        <p:cTn id="65" dur="1" fill="hold">
                                          <p:stCondLst>
                                            <p:cond delay="0"/>
                                          </p:stCondLst>
                                        </p:cTn>
                                        <p:tgtEl>
                                          <p:spTgt spid="31">
                                            <p:txEl>
                                              <p:pRg st="6" end="6"/>
                                            </p:txEl>
                                          </p:spTgt>
                                        </p:tgtEl>
                                        <p:attrNameLst>
                                          <p:attrName>style.visibility</p:attrName>
                                        </p:attrNameLst>
                                      </p:cBhvr>
                                      <p:to>
                                        <p:strVal val="visible"/>
                                      </p:to>
                                    </p:set>
                                    <p:anim calcmode="lin" valueType="num">
                                      <p:cBhvr>
                                        <p:cTn id="66" dur="500" fill="hold"/>
                                        <p:tgtEl>
                                          <p:spTgt spid="3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1">
                                            <p:txEl>
                                              <p:pRg st="6" end="6"/>
                                            </p:txEl>
                                          </p:spTgt>
                                        </p:tgtEl>
                                        <p:attrNameLst>
                                          <p:attrName>ppt_y</p:attrName>
                                        </p:attrNameLst>
                                      </p:cBhvr>
                                      <p:tavLst>
                                        <p:tav tm="0">
                                          <p:val>
                                            <p:strVal val="#ppt_y"/>
                                          </p:val>
                                        </p:tav>
                                        <p:tav tm="100000">
                                          <p:val>
                                            <p:strVal val="#ppt_y"/>
                                          </p:val>
                                        </p:tav>
                                      </p:tavLst>
                                    </p:anim>
                                    <p:anim calcmode="lin" valueType="num">
                                      <p:cBhvr>
                                        <p:cTn id="68" dur="500" fill="hold"/>
                                        <p:tgtEl>
                                          <p:spTgt spid="3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1">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wd">
                                    <p:tmPct val="10000"/>
                                  </p:iterate>
                                  <p:childTnLst>
                                    <p:set>
                                      <p:cBhvr>
                                        <p:cTn id="74" dur="1" fill="hold">
                                          <p:stCondLst>
                                            <p:cond delay="0"/>
                                          </p:stCondLst>
                                        </p:cTn>
                                        <p:tgtEl>
                                          <p:spTgt spid="31">
                                            <p:txEl>
                                              <p:pRg st="7" end="7"/>
                                            </p:txEl>
                                          </p:spTgt>
                                        </p:tgtEl>
                                        <p:attrNameLst>
                                          <p:attrName>style.visibility</p:attrName>
                                        </p:attrNameLst>
                                      </p:cBhvr>
                                      <p:to>
                                        <p:strVal val="visible"/>
                                      </p:to>
                                    </p:set>
                                    <p:anim calcmode="lin" valueType="num">
                                      <p:cBhvr>
                                        <p:cTn id="75" dur="500" fill="hold"/>
                                        <p:tgtEl>
                                          <p:spTgt spid="31">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1">
                                            <p:txEl>
                                              <p:pRg st="7" end="7"/>
                                            </p:txEl>
                                          </p:spTgt>
                                        </p:tgtEl>
                                        <p:attrNameLst>
                                          <p:attrName>ppt_y</p:attrName>
                                        </p:attrNameLst>
                                      </p:cBhvr>
                                      <p:tavLst>
                                        <p:tav tm="0">
                                          <p:val>
                                            <p:strVal val="#ppt_y"/>
                                          </p:val>
                                        </p:tav>
                                        <p:tav tm="100000">
                                          <p:val>
                                            <p:strVal val="#ppt_y"/>
                                          </p:val>
                                        </p:tav>
                                      </p:tavLst>
                                    </p:anim>
                                    <p:anim calcmode="lin" valueType="num">
                                      <p:cBhvr>
                                        <p:cTn id="77" dur="500" fill="hold"/>
                                        <p:tgtEl>
                                          <p:spTgt spid="31">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1">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618774"/>
            <a:ext cx="6599429" cy="854426"/>
          </a:xfrm>
        </p:spPr>
        <p:txBody>
          <a:bodyPr/>
          <a:lstStyle/>
          <a:p>
            <a:r>
              <a:rPr lang="en-US" dirty="0"/>
              <a:t>Methodology</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3555999" y="2242457"/>
            <a:ext cx="8403772" cy="3585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Data Analysis:</a:t>
            </a:r>
          </a:p>
          <a:p>
            <a:pPr marL="0" indent="0">
              <a:buNone/>
            </a:pPr>
            <a:r>
              <a:rPr lang="en-US" sz="2400" dirty="0"/>
              <a:t>Inferential statistics such as correlation, regression, and analysis of variance (ANOVA), will be used for the quantitative data (survey, pre and post-tests).</a:t>
            </a:r>
          </a:p>
          <a:p>
            <a:pPr marL="0" indent="0">
              <a:buNone/>
            </a:pPr>
            <a:r>
              <a:rPr lang="en-US" sz="2400" dirty="0"/>
              <a:t>As for the interviews, a deductive method and a thematic analysis will be employed.</a:t>
            </a:r>
          </a:p>
        </p:txBody>
      </p:sp>
    </p:spTree>
    <p:extLst>
      <p:ext uri="{BB962C8B-B14F-4D97-AF65-F5344CB8AC3E}">
        <p14:creationId xmlns:p14="http://schemas.microsoft.com/office/powerpoint/2010/main" val="10778472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1">
                                            <p:txEl>
                                              <p:pRg st="2" end="2"/>
                                            </p:txEl>
                                          </p:spTgt>
                                        </p:tgtEl>
                                        <p:attrNameLst>
                                          <p:attrName>style.visibility</p:attrName>
                                        </p:attrNameLst>
                                      </p:cBhvr>
                                      <p:to>
                                        <p:strVal val="visible"/>
                                      </p:to>
                                    </p:set>
                                    <p:anim calcmode="lin" valueType="num">
                                      <p:cBhvr>
                                        <p:cTn id="30"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618774"/>
            <a:ext cx="6599429" cy="854426"/>
          </a:xfrm>
        </p:spPr>
        <p:txBody>
          <a:bodyPr/>
          <a:lstStyle/>
          <a:p>
            <a:r>
              <a:rPr lang="en-US" dirty="0"/>
              <a:t>Methodology</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3555999" y="1799771"/>
            <a:ext cx="8403772" cy="40277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Ethical Considerations:</a:t>
            </a:r>
          </a:p>
          <a:p>
            <a:pPr marL="0" indent="0">
              <a:buNone/>
            </a:pPr>
            <a:r>
              <a:rPr lang="en-US" sz="2400" dirty="0"/>
              <a:t>•	The consent of the School Administration</a:t>
            </a:r>
          </a:p>
          <a:p>
            <a:pPr marL="0" indent="0">
              <a:buNone/>
            </a:pPr>
            <a:r>
              <a:rPr lang="en-US" sz="2400" dirty="0"/>
              <a:t>•	The Parents’ consent</a:t>
            </a:r>
          </a:p>
          <a:p>
            <a:pPr marL="0" indent="0">
              <a:buNone/>
            </a:pPr>
            <a:r>
              <a:rPr lang="en-US" sz="2400" dirty="0"/>
              <a:t>•	Confidentiality of the participants’ personal information</a:t>
            </a:r>
          </a:p>
          <a:p>
            <a:pPr marL="0" indent="0">
              <a:buNone/>
            </a:pPr>
            <a:r>
              <a:rPr lang="en-US" sz="2400" dirty="0"/>
              <a:t>•	Ensuring that they can withdraw from the study at any time </a:t>
            </a:r>
          </a:p>
          <a:p>
            <a:pPr marL="0" indent="0">
              <a:buNone/>
            </a:pPr>
            <a:r>
              <a:rPr lang="en-US" sz="2400" dirty="0"/>
              <a:t>•	Secure data storage</a:t>
            </a:r>
          </a:p>
        </p:txBody>
      </p:sp>
    </p:spTree>
    <p:extLst>
      <p:ext uri="{BB962C8B-B14F-4D97-AF65-F5344CB8AC3E}">
        <p14:creationId xmlns:p14="http://schemas.microsoft.com/office/powerpoint/2010/main" val="22297071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1">
                                            <p:txEl>
                                              <p:pRg st="2" end="2"/>
                                            </p:txEl>
                                          </p:spTgt>
                                        </p:tgtEl>
                                        <p:attrNameLst>
                                          <p:attrName>style.visibility</p:attrName>
                                        </p:attrNameLst>
                                      </p:cBhvr>
                                      <p:to>
                                        <p:strVal val="visible"/>
                                      </p:to>
                                    </p:set>
                                    <p:anim calcmode="lin" valueType="num">
                                      <p:cBhvr>
                                        <p:cTn id="30"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31">
                                            <p:txEl>
                                              <p:pRg st="3" end="3"/>
                                            </p:txEl>
                                          </p:spTgt>
                                        </p:tgtEl>
                                        <p:attrNameLst>
                                          <p:attrName>style.visibility</p:attrName>
                                        </p:attrNameLst>
                                      </p:cBhvr>
                                      <p:to>
                                        <p:strVal val="visible"/>
                                      </p:to>
                                    </p:set>
                                    <p:anim calcmode="lin" valueType="num">
                                      <p:cBhvr>
                                        <p:cTn id="39" dur="500" fill="hold"/>
                                        <p:tgtEl>
                                          <p:spTgt spid="3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1">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wd">
                                    <p:tmPct val="10000"/>
                                  </p:iterate>
                                  <p:childTnLst>
                                    <p:set>
                                      <p:cBhvr>
                                        <p:cTn id="47" dur="1" fill="hold">
                                          <p:stCondLst>
                                            <p:cond delay="0"/>
                                          </p:stCondLst>
                                        </p:cTn>
                                        <p:tgtEl>
                                          <p:spTgt spid="31">
                                            <p:txEl>
                                              <p:pRg st="4" end="4"/>
                                            </p:txEl>
                                          </p:spTgt>
                                        </p:tgtEl>
                                        <p:attrNameLst>
                                          <p:attrName>style.visibility</p:attrName>
                                        </p:attrNameLst>
                                      </p:cBhvr>
                                      <p:to>
                                        <p:strVal val="visible"/>
                                      </p:to>
                                    </p:set>
                                    <p:anim calcmode="lin" valueType="num">
                                      <p:cBhvr>
                                        <p:cTn id="48" dur="500" fill="hold"/>
                                        <p:tgtEl>
                                          <p:spTgt spid="3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1">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wd">
                                    <p:tmPct val="10000"/>
                                  </p:iterate>
                                  <p:childTnLst>
                                    <p:set>
                                      <p:cBhvr>
                                        <p:cTn id="56" dur="1" fill="hold">
                                          <p:stCondLst>
                                            <p:cond delay="0"/>
                                          </p:stCondLst>
                                        </p:cTn>
                                        <p:tgtEl>
                                          <p:spTgt spid="31">
                                            <p:txEl>
                                              <p:pRg st="5" end="5"/>
                                            </p:txEl>
                                          </p:spTgt>
                                        </p:tgtEl>
                                        <p:attrNameLst>
                                          <p:attrName>style.visibility</p:attrName>
                                        </p:attrNameLst>
                                      </p:cBhvr>
                                      <p:to>
                                        <p:strVal val="visible"/>
                                      </p:to>
                                    </p:set>
                                    <p:anim calcmode="lin" valueType="num">
                                      <p:cBhvr>
                                        <p:cTn id="57" dur="500" fill="hold"/>
                                        <p:tgtEl>
                                          <p:spTgt spid="3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1">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3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9071428" y="-189322"/>
            <a:ext cx="2888343" cy="32002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altLang="zh-CN" sz="1200" u="none" strike="noStrike" kern="1200" cap="none" spc="0" normalizeH="0" baseline="0" dirty="0">
              <a:ln>
                <a:noFill/>
              </a:ln>
              <a:solidFill>
                <a:schemeClr val="bg1"/>
              </a:solidFill>
              <a:effectLst/>
              <a:uLnTx/>
              <a:uFillTx/>
            </a:endParaRPr>
          </a:p>
        </p:txBody>
      </p:sp>
      <p:sp>
        <p:nvSpPr>
          <p:cNvPr id="8" name="Title 59">
            <a:extLst>
              <a:ext uri="{FF2B5EF4-FFF2-40B4-BE49-F238E27FC236}">
                <a16:creationId xmlns:a16="http://schemas.microsoft.com/office/drawing/2014/main" id="{EB2B9A1D-261A-EE11-E086-F2FFC4339405}"/>
              </a:ext>
            </a:extLst>
          </p:cNvPr>
          <p:cNvSpPr>
            <a:spLocks noGrp="1"/>
          </p:cNvSpPr>
          <p:nvPr>
            <p:ph type="title"/>
          </p:nvPr>
        </p:nvSpPr>
        <p:spPr>
          <a:xfrm>
            <a:off x="1465181" y="1144038"/>
            <a:ext cx="5762934" cy="854426"/>
          </a:xfrm>
        </p:spPr>
        <p:txBody>
          <a:bodyPr/>
          <a:lstStyle/>
          <a:p>
            <a:r>
              <a:rPr lang="en-US" dirty="0"/>
              <a:t>Expected Results</a:t>
            </a:r>
          </a:p>
        </p:txBody>
      </p:sp>
      <p:sp>
        <p:nvSpPr>
          <p:cNvPr id="10" name="Text Placeholder 36">
            <a:extLst>
              <a:ext uri="{FF2B5EF4-FFF2-40B4-BE49-F238E27FC236}">
                <a16:creationId xmlns:a16="http://schemas.microsoft.com/office/drawing/2014/main" id="{A70E3A18-E278-5CB5-AA98-1B45447555F2}"/>
              </a:ext>
            </a:extLst>
          </p:cNvPr>
          <p:cNvSpPr txBox="1">
            <a:spLocks/>
          </p:cNvSpPr>
          <p:nvPr/>
        </p:nvSpPr>
        <p:spPr>
          <a:xfrm>
            <a:off x="333066" y="2409372"/>
            <a:ext cx="10189791" cy="3806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expected results of this research are:</a:t>
            </a:r>
          </a:p>
          <a:p>
            <a:r>
              <a:rPr lang="en-US" sz="2400" dirty="0"/>
              <a:t>An increase in the accuracy and mechanics of the writings of section B students (TAD group)</a:t>
            </a:r>
          </a:p>
          <a:p>
            <a:r>
              <a:rPr lang="en-US" sz="2400" dirty="0"/>
              <a:t>Reduced misinterpretations which may result in fewer grammatical mistakes and a better organization of structure.</a:t>
            </a:r>
          </a:p>
          <a:p>
            <a:r>
              <a:rPr lang="en-US" sz="2400" dirty="0"/>
              <a:t>The likability to have a more profound content exploration</a:t>
            </a:r>
          </a:p>
          <a:p>
            <a:r>
              <a:rPr lang="en-US" sz="2400" dirty="0"/>
              <a:t>Reduced stress and anxiety and more focus on the writing itself</a:t>
            </a:r>
          </a:p>
          <a:p>
            <a:pPr marL="0" indent="0">
              <a:buNone/>
            </a:pPr>
            <a:r>
              <a:rPr lang="en-US" sz="2400" dirty="0"/>
              <a:t>All of this will eventually lead to the high possibility of having a better writing performance due to the TAD intervention.</a:t>
            </a:r>
          </a:p>
        </p:txBody>
      </p:sp>
      <p:sp>
        <p:nvSpPr>
          <p:cNvPr id="4" name="Freeform: Shape 3">
            <a:extLst>
              <a:ext uri="{FF2B5EF4-FFF2-40B4-BE49-F238E27FC236}">
                <a16:creationId xmlns:a16="http://schemas.microsoft.com/office/drawing/2014/main" id="{73FE4499-1CF8-4815-9A89-F1E59252C24B}"/>
              </a:ext>
              <a:ext uri="{C183D7F6-B498-43B3-948B-1728B52AA6E4}">
                <adec:decorative xmlns:adec="http://schemas.microsoft.com/office/drawing/2017/decorative" val="1"/>
              </a:ext>
            </a:extLst>
          </p:cNvPr>
          <p:cNvSpPr/>
          <p:nvPr/>
        </p:nvSpPr>
        <p:spPr>
          <a:xfrm>
            <a:off x="8663923" y="642335"/>
            <a:ext cx="2888343" cy="32002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
        <p:nvSpPr>
          <p:cNvPr id="5" name="Freeform: Shape 4">
            <a:extLst>
              <a:ext uri="{FF2B5EF4-FFF2-40B4-BE49-F238E27FC236}">
                <a16:creationId xmlns:a16="http://schemas.microsoft.com/office/drawing/2014/main" id="{B8CC1859-42A1-6037-712D-36F55919992A}"/>
              </a:ext>
              <a:ext uri="{C183D7F6-B498-43B3-948B-1728B52AA6E4}">
                <adec:decorative xmlns:adec="http://schemas.microsoft.com/office/drawing/2017/decorative" val="1"/>
              </a:ext>
            </a:extLst>
          </p:cNvPr>
          <p:cNvSpPr/>
          <p:nvPr/>
        </p:nvSpPr>
        <p:spPr>
          <a:xfrm>
            <a:off x="8256418" y="-330122"/>
            <a:ext cx="2888343" cy="32002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Tree>
    <p:extLst>
      <p:ext uri="{BB962C8B-B14F-4D97-AF65-F5344CB8AC3E}">
        <p14:creationId xmlns:p14="http://schemas.microsoft.com/office/powerpoint/2010/main" val="13415503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p:cTn id="30"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p:cTn id="39"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wd">
                                    <p:tmPct val="10000"/>
                                  </p:iterate>
                                  <p:childTnLst>
                                    <p:set>
                                      <p:cBhvr>
                                        <p:cTn id="47" dur="1" fill="hold">
                                          <p:stCondLst>
                                            <p:cond delay="0"/>
                                          </p:stCondLst>
                                        </p:cTn>
                                        <p:tgtEl>
                                          <p:spTgt spid="10">
                                            <p:txEl>
                                              <p:pRg st="4" end="4"/>
                                            </p:txEl>
                                          </p:spTgt>
                                        </p:tgtEl>
                                        <p:attrNameLst>
                                          <p:attrName>style.visibility</p:attrName>
                                        </p:attrNameLst>
                                      </p:cBhvr>
                                      <p:to>
                                        <p:strVal val="visible"/>
                                      </p:to>
                                    </p:set>
                                    <p:anim calcmode="lin" valueType="num">
                                      <p:cBhvr>
                                        <p:cTn id="48" dur="500" fill="hold"/>
                                        <p:tgtEl>
                                          <p:spTgt spid="1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0">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1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wd">
                                    <p:tmPct val="10000"/>
                                  </p:iterate>
                                  <p:childTnLst>
                                    <p:set>
                                      <p:cBhvr>
                                        <p:cTn id="56" dur="1" fill="hold">
                                          <p:stCondLst>
                                            <p:cond delay="0"/>
                                          </p:stCondLst>
                                        </p:cTn>
                                        <p:tgtEl>
                                          <p:spTgt spid="10">
                                            <p:txEl>
                                              <p:pRg st="5" end="5"/>
                                            </p:txEl>
                                          </p:spTgt>
                                        </p:tgtEl>
                                        <p:attrNameLst>
                                          <p:attrName>style.visibility</p:attrName>
                                        </p:attrNameLst>
                                      </p:cBhvr>
                                      <p:to>
                                        <p:strVal val="visible"/>
                                      </p:to>
                                    </p:set>
                                    <p:anim calcmode="lin" valueType="num">
                                      <p:cBhvr>
                                        <p:cTn id="57" dur="500" fill="hold"/>
                                        <p:tgtEl>
                                          <p:spTgt spid="1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1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618774"/>
            <a:ext cx="6599429" cy="854426"/>
          </a:xfrm>
        </p:spPr>
        <p:txBody>
          <a:bodyPr/>
          <a:lstStyle/>
          <a:p>
            <a:r>
              <a:rPr lang="en-US" dirty="0"/>
              <a:t>The findings of this study</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3555999" y="1799771"/>
            <a:ext cx="8403772" cy="40277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can help language teachers in addressing the struggles of students in writing</a:t>
            </a:r>
          </a:p>
          <a:p>
            <a:r>
              <a:rPr lang="en-US" sz="2400" dirty="0"/>
              <a:t>can carry recommendations for curriculum developers to work on incorporating TAD in the Lebanese English language curriculum</a:t>
            </a:r>
          </a:p>
          <a:p>
            <a:r>
              <a:rPr lang="en-US" sz="2400" dirty="0"/>
              <a:t>can help students realizing the importance of TAD in improving their writing performance</a:t>
            </a:r>
          </a:p>
        </p:txBody>
      </p:sp>
    </p:spTree>
    <p:extLst>
      <p:ext uri="{BB962C8B-B14F-4D97-AF65-F5344CB8AC3E}">
        <p14:creationId xmlns:p14="http://schemas.microsoft.com/office/powerpoint/2010/main" val="2800072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1">
                                            <p:txEl>
                                              <p:pRg st="2" end="2"/>
                                            </p:txEl>
                                          </p:spTgt>
                                        </p:tgtEl>
                                        <p:attrNameLst>
                                          <p:attrName>style.visibility</p:attrName>
                                        </p:attrNameLst>
                                      </p:cBhvr>
                                      <p:to>
                                        <p:strVal val="visible"/>
                                      </p:to>
                                    </p:set>
                                    <p:anim calcmode="lin" valueType="num">
                                      <p:cBhvr>
                                        <p:cTn id="30"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1">
            <a:extLst>
              <a:ext uri="{FF2B5EF4-FFF2-40B4-BE49-F238E27FC236}">
                <a16:creationId xmlns:a16="http://schemas.microsoft.com/office/drawing/2014/main" id="{6037332D-8714-C147-6E64-3654D8C578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8" name="Slide Number Placeholder 13">
            <a:extLst>
              <a:ext uri="{FF2B5EF4-FFF2-40B4-BE49-F238E27FC236}">
                <a16:creationId xmlns:a16="http://schemas.microsoft.com/office/drawing/2014/main" id="{965C5ABF-DCA7-6790-2E26-EE57DCD6490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altLang="zh-CN" sz="1200" u="none" strike="noStrike" kern="1200" cap="none" spc="0" normalizeH="0" baseline="0" dirty="0">
              <a:ln>
                <a:noFill/>
              </a:ln>
              <a:solidFill>
                <a:schemeClr val="bg1"/>
              </a:solidFill>
              <a:effectLst/>
              <a:uLnTx/>
              <a:uFillTx/>
            </a:endParaRPr>
          </a:p>
        </p:txBody>
      </p:sp>
      <p:sp>
        <p:nvSpPr>
          <p:cNvPr id="11" name="Title 59">
            <a:extLst>
              <a:ext uri="{FF2B5EF4-FFF2-40B4-BE49-F238E27FC236}">
                <a16:creationId xmlns:a16="http://schemas.microsoft.com/office/drawing/2014/main" id="{D5A5D90B-EA0B-F8AD-CC41-358573D88CEB}"/>
              </a:ext>
            </a:extLst>
          </p:cNvPr>
          <p:cNvSpPr>
            <a:spLocks noGrp="1"/>
          </p:cNvSpPr>
          <p:nvPr>
            <p:ph type="title"/>
          </p:nvPr>
        </p:nvSpPr>
        <p:spPr>
          <a:xfrm>
            <a:off x="449970" y="717733"/>
            <a:ext cx="6599429" cy="1203832"/>
          </a:xfrm>
        </p:spPr>
        <p:txBody>
          <a:bodyPr/>
          <a:lstStyle/>
          <a:p>
            <a:r>
              <a:rPr lang="en-US" dirty="0"/>
              <a:t>How to Use AI Tools to Generate TAD</a:t>
            </a:r>
          </a:p>
        </p:txBody>
      </p:sp>
      <p:sp>
        <p:nvSpPr>
          <p:cNvPr id="12" name="Text Placeholder 36">
            <a:extLst>
              <a:ext uri="{FF2B5EF4-FFF2-40B4-BE49-F238E27FC236}">
                <a16:creationId xmlns:a16="http://schemas.microsoft.com/office/drawing/2014/main" id="{470FF107-B89B-BC33-6C27-A2E3700D82C7}"/>
              </a:ext>
            </a:extLst>
          </p:cNvPr>
          <p:cNvSpPr txBox="1">
            <a:spLocks/>
          </p:cNvSpPr>
          <p:nvPr/>
        </p:nvSpPr>
        <p:spPr>
          <a:xfrm>
            <a:off x="116114" y="2553075"/>
            <a:ext cx="6168572" cy="28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Head to </a:t>
            </a:r>
            <a:r>
              <a:rPr lang="en-US" sz="2400" dirty="0" err="1"/>
              <a:t>ChatGPT</a:t>
            </a:r>
            <a:r>
              <a:rPr lang="en-US" sz="2400" dirty="0"/>
              <a:t> or Perplexity </a:t>
            </a:r>
          </a:p>
          <a:p>
            <a:r>
              <a:rPr lang="en-US" sz="2400" dirty="0"/>
              <a:t>Ask the AI tool to create clear guidelines for your prompt.</a:t>
            </a:r>
          </a:p>
          <a:p>
            <a:r>
              <a:rPr lang="en-US" sz="2400" dirty="0"/>
              <a:t>Make sure that your questions are specific.</a:t>
            </a:r>
          </a:p>
          <a:p>
            <a:r>
              <a:rPr lang="en-US" sz="2400" dirty="0"/>
              <a:t>If the language is too complex for your students, ask the AI tool to generate a simpler prompt.</a:t>
            </a:r>
          </a:p>
          <a:p>
            <a:pPr marL="0" indent="0">
              <a:buNone/>
            </a:pPr>
            <a:endParaRPr lang="en-US" sz="2400" dirty="0"/>
          </a:p>
        </p:txBody>
      </p:sp>
      <p:pic>
        <p:nvPicPr>
          <p:cNvPr id="5" name="Picture Placeholder 4">
            <a:extLst>
              <a:ext uri="{FF2B5EF4-FFF2-40B4-BE49-F238E27FC236}">
                <a16:creationId xmlns:a16="http://schemas.microsoft.com/office/drawing/2014/main" id="{112BB2B3-2D48-4E91-BC17-7A57035CAEA4}"/>
              </a:ext>
            </a:extLst>
          </p:cNvPr>
          <p:cNvPicPr>
            <a:picLocks noGrp="1" noChangeAspect="1"/>
          </p:cNvPicPr>
          <p:nvPr>
            <p:ph type="pic" sz="quarter" idx="48"/>
          </p:nvPr>
        </p:nvPicPr>
        <p:blipFill>
          <a:blip r:embed="rId4"/>
          <a:srcRect l="24743" r="24743"/>
          <a:stretch>
            <a:fillRect/>
          </a:stretch>
        </p:blipFill>
        <p:spPr/>
      </p:pic>
    </p:spTree>
    <p:extLst>
      <p:ext uri="{BB962C8B-B14F-4D97-AF65-F5344CB8AC3E}">
        <p14:creationId xmlns:p14="http://schemas.microsoft.com/office/powerpoint/2010/main" val="4157533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p:cTn id="21" dur="500" fill="hold"/>
                                        <p:tgtEl>
                                          <p:spTgt spid="1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12">
                                            <p:txEl>
                                              <p:pRg st="2" end="2"/>
                                            </p:txEl>
                                          </p:spTgt>
                                        </p:tgtEl>
                                        <p:attrNameLst>
                                          <p:attrName>style.visibility</p:attrName>
                                        </p:attrNameLst>
                                      </p:cBhvr>
                                      <p:to>
                                        <p:strVal val="visible"/>
                                      </p:to>
                                    </p:set>
                                    <p:anim calcmode="lin" valueType="num">
                                      <p:cBhvr>
                                        <p:cTn id="30" dur="500" fill="hold"/>
                                        <p:tgtEl>
                                          <p:spTgt spid="1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12">
                                            <p:txEl>
                                              <p:pRg st="3" end="3"/>
                                            </p:txEl>
                                          </p:spTgt>
                                        </p:tgtEl>
                                        <p:attrNameLst>
                                          <p:attrName>style.visibility</p:attrName>
                                        </p:attrNameLst>
                                      </p:cBhvr>
                                      <p:to>
                                        <p:strVal val="visible"/>
                                      </p:to>
                                    </p:set>
                                    <p:anim calcmode="lin" valueType="num">
                                      <p:cBhvr>
                                        <p:cTn id="39" dur="500" fill="hold"/>
                                        <p:tgtEl>
                                          <p:spTgt spid="1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2">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1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a:extLst>
              <a:ext uri="{FF2B5EF4-FFF2-40B4-BE49-F238E27FC236}">
                <a16:creationId xmlns:a16="http://schemas.microsoft.com/office/drawing/2014/main" id="{4162880A-4A88-ED9F-357E-65638ED8BB0C}"/>
              </a:ext>
            </a:extLst>
          </p:cNvPr>
          <p:cNvPicPr>
            <a:picLocks noGrp="1" noChangeAspect="1"/>
          </p:cNvPicPr>
          <p:nvPr>
            <p:ph type="pic" sz="quarter" idx="48"/>
          </p:nvPr>
        </p:nvPicPr>
        <p:blipFill>
          <a:blip r:embed="rId3"/>
          <a:srcRect/>
          <a:stretch/>
        </p:blipFill>
        <p:spPr/>
      </p:pic>
      <p:pic>
        <p:nvPicPr>
          <p:cNvPr id="39" name="Picture Placeholder 31">
            <a:extLst>
              <a:ext uri="{FF2B5EF4-FFF2-40B4-BE49-F238E27FC236}">
                <a16:creationId xmlns:a16="http://schemas.microsoft.com/office/drawing/2014/main" id="{6037332D-8714-C147-6E64-3654D8C5783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8" name="Slide Number Placeholder 13">
            <a:extLst>
              <a:ext uri="{FF2B5EF4-FFF2-40B4-BE49-F238E27FC236}">
                <a16:creationId xmlns:a16="http://schemas.microsoft.com/office/drawing/2014/main" id="{965C5ABF-DCA7-6790-2E26-EE57DCD6490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altLang="zh-CN" sz="1200" u="none" strike="noStrike" kern="1200" cap="none" spc="0" normalizeH="0" baseline="0" dirty="0">
              <a:ln>
                <a:noFill/>
              </a:ln>
              <a:solidFill>
                <a:schemeClr val="bg1"/>
              </a:solidFill>
              <a:effectLst/>
              <a:uLnTx/>
              <a:uFillTx/>
            </a:endParaRPr>
          </a:p>
        </p:txBody>
      </p:sp>
      <p:sp>
        <p:nvSpPr>
          <p:cNvPr id="11" name="Title 59">
            <a:extLst>
              <a:ext uri="{FF2B5EF4-FFF2-40B4-BE49-F238E27FC236}">
                <a16:creationId xmlns:a16="http://schemas.microsoft.com/office/drawing/2014/main" id="{D5A5D90B-EA0B-F8AD-CC41-358573D88CEB}"/>
              </a:ext>
            </a:extLst>
          </p:cNvPr>
          <p:cNvSpPr>
            <a:spLocks noGrp="1"/>
          </p:cNvSpPr>
          <p:nvPr>
            <p:ph type="title"/>
          </p:nvPr>
        </p:nvSpPr>
        <p:spPr>
          <a:xfrm>
            <a:off x="449970" y="717733"/>
            <a:ext cx="6599429" cy="854426"/>
          </a:xfrm>
        </p:spPr>
        <p:txBody>
          <a:bodyPr/>
          <a:lstStyle/>
          <a:p>
            <a:r>
              <a:rPr lang="en-US" dirty="0"/>
              <a:t>Conclusion and Future Recommendations</a:t>
            </a:r>
          </a:p>
        </p:txBody>
      </p:sp>
      <p:sp>
        <p:nvSpPr>
          <p:cNvPr id="12" name="Text Placeholder 36">
            <a:extLst>
              <a:ext uri="{FF2B5EF4-FFF2-40B4-BE49-F238E27FC236}">
                <a16:creationId xmlns:a16="http://schemas.microsoft.com/office/drawing/2014/main" id="{470FF107-B89B-BC33-6C27-A2E3700D82C7}"/>
              </a:ext>
            </a:extLst>
          </p:cNvPr>
          <p:cNvSpPr txBox="1">
            <a:spLocks/>
          </p:cNvSpPr>
          <p:nvPr/>
        </p:nvSpPr>
        <p:spPr>
          <a:xfrm>
            <a:off x="116114" y="2553075"/>
            <a:ext cx="6168572" cy="40277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TAD is found to be a promising approach that could enable EFL high school students in Lebanon to improve their writing. While quantitative data indicates improvement in performance, the true magic lies in student perceptions: a lowered anxiety, an enhanced sense of ownership and blooming confidence. Future more generalized research is recommended.</a:t>
            </a:r>
          </a:p>
        </p:txBody>
      </p:sp>
    </p:spTree>
    <p:extLst>
      <p:ext uri="{BB962C8B-B14F-4D97-AF65-F5344CB8AC3E}">
        <p14:creationId xmlns:p14="http://schemas.microsoft.com/office/powerpoint/2010/main" val="41486134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3801980" y="0"/>
            <a:ext cx="6599429" cy="1325563"/>
          </a:xfrm>
        </p:spPr>
        <p:txBody>
          <a:bodyPr/>
          <a:lstStyle/>
          <a:p>
            <a:r>
              <a:rPr lang="en-US" dirty="0"/>
              <a:t>Contents </a:t>
            </a:r>
          </a:p>
        </p:txBody>
      </p:sp>
      <p:pic>
        <p:nvPicPr>
          <p:cNvPr id="26" name="Picture Placeholder 25" descr="Layout of website design sketches on white paper">
            <a:extLst>
              <a:ext uri="{FF2B5EF4-FFF2-40B4-BE49-F238E27FC236}">
                <a16:creationId xmlns:a16="http://schemas.microsoft.com/office/drawing/2014/main" id="{4CBFAFCC-A306-4EA1-BEE3-7557795635A8}"/>
              </a:ext>
            </a:extLst>
          </p:cNvPr>
          <p:cNvPicPr>
            <a:picLocks noGrp="1" noChangeAspect="1"/>
          </p:cNvPicPr>
          <p:nvPr>
            <p:ph type="pic" sz="quarter" idx="51"/>
          </p:nvPr>
        </p:nvPicPr>
        <p:blipFill>
          <a:blip r:embed="rId3" cstate="print">
            <a:extLst>
              <a:ext uri="{28A0092B-C50C-407E-A947-70E740481C1C}">
                <a14:useLocalDpi xmlns:a14="http://schemas.microsoft.com/office/drawing/2010/main"/>
              </a:ext>
            </a:extLst>
          </a:blip>
          <a:srcRect/>
          <a:stretch>
            <a:fillRect/>
          </a:stretch>
        </p:blipFill>
        <p:spPr/>
      </p:pic>
      <p:sp>
        <p:nvSpPr>
          <p:cNvPr id="37" name="Text Placeholder 36">
            <a:extLst>
              <a:ext uri="{FF2B5EF4-FFF2-40B4-BE49-F238E27FC236}">
                <a16:creationId xmlns:a16="http://schemas.microsoft.com/office/drawing/2014/main" id="{16D3C8BC-FB28-3127-D29E-D4195120A3CA}"/>
              </a:ext>
            </a:extLst>
          </p:cNvPr>
          <p:cNvSpPr>
            <a:spLocks noGrp="1"/>
          </p:cNvSpPr>
          <p:nvPr>
            <p:ph type="body" sz="quarter" idx="27"/>
          </p:nvPr>
        </p:nvSpPr>
        <p:spPr>
          <a:xfrm>
            <a:off x="3904425" y="1570415"/>
            <a:ext cx="7748336" cy="4367076"/>
          </a:xfrm>
        </p:spPr>
        <p:txBody>
          <a:bodyPr/>
          <a:lstStyle/>
          <a:p>
            <a:r>
              <a:rPr lang="en-US" sz="2400" dirty="0"/>
              <a:t>1)	Introduction:(Topic/ background of the study/ research questions)</a:t>
            </a:r>
          </a:p>
          <a:p>
            <a:r>
              <a:rPr lang="en-US" sz="2400" dirty="0"/>
              <a:t>2)	Literature Review (Theoretical framework/ Related Studies/Gaps in Literature)</a:t>
            </a:r>
          </a:p>
          <a:p>
            <a:r>
              <a:rPr lang="en-US" sz="2400" dirty="0"/>
              <a:t>3)	Methodology (Research Design/ Participants/ Data Collection and Analysis/ Ethical considerations)</a:t>
            </a:r>
          </a:p>
          <a:p>
            <a:r>
              <a:rPr lang="en-US" sz="2400" dirty="0"/>
              <a:t>4)	Expected Results</a:t>
            </a:r>
          </a:p>
          <a:p>
            <a:r>
              <a:rPr lang="en-US" sz="2400" dirty="0"/>
              <a:t>5)	How to Use AI Tools to generate TAD Assignments</a:t>
            </a:r>
          </a:p>
          <a:p>
            <a:r>
              <a:rPr lang="en-US" sz="2400" dirty="0"/>
              <a:t>6)	Conclusion and Future Recommendations</a:t>
            </a:r>
          </a:p>
        </p:txBody>
      </p:sp>
      <p:sp>
        <p:nvSpPr>
          <p:cNvPr id="11" name="Slide Number Placeholder 13">
            <a:extLst>
              <a:ext uri="{FF2B5EF4-FFF2-40B4-BE49-F238E27FC236}">
                <a16:creationId xmlns:a16="http://schemas.microsoft.com/office/drawing/2014/main" id="{930FF33C-2E3C-37EC-75C2-1BE4513D9B6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altLang="zh-CN" sz="1200" u="none" strike="noStrike" kern="1200" cap="none" spc="0" normalizeH="0" baseline="0" dirty="0">
              <a:ln>
                <a:noFill/>
              </a:ln>
              <a:solidFill>
                <a:schemeClr val="bg1"/>
              </a:solidFill>
              <a:effectLst/>
              <a:uLnTx/>
              <a:uFillTx/>
            </a:endParaRPr>
          </a:p>
        </p:txBody>
      </p:sp>
    </p:spTree>
    <p:extLst>
      <p:ext uri="{BB962C8B-B14F-4D97-AF65-F5344CB8AC3E}">
        <p14:creationId xmlns:p14="http://schemas.microsoft.com/office/powerpoint/2010/main" val="4182148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7">
                                            <p:txEl>
                                              <p:pRg st="0" end="0"/>
                                            </p:txEl>
                                          </p:spTgt>
                                        </p:tgtEl>
                                        <p:attrNameLst>
                                          <p:attrName>style.visibility</p:attrName>
                                        </p:attrNameLst>
                                      </p:cBhvr>
                                      <p:to>
                                        <p:strVal val="visible"/>
                                      </p:to>
                                    </p:set>
                                    <p:anim calcmode="lin" valueType="num">
                                      <p:cBhvr>
                                        <p:cTn id="12" dur="500" fill="hold"/>
                                        <p:tgtEl>
                                          <p:spTgt spid="3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7">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7">
                                            <p:txEl>
                                              <p:pRg st="1" end="1"/>
                                            </p:txEl>
                                          </p:spTgt>
                                        </p:tgtEl>
                                        <p:attrNameLst>
                                          <p:attrName>style.visibility</p:attrName>
                                        </p:attrNameLst>
                                      </p:cBhvr>
                                      <p:to>
                                        <p:strVal val="visible"/>
                                      </p:to>
                                    </p:set>
                                    <p:anim calcmode="lin" valueType="num">
                                      <p:cBhvr>
                                        <p:cTn id="21" dur="500" fill="hold"/>
                                        <p:tgtEl>
                                          <p:spTgt spid="3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7">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7">
                                            <p:txEl>
                                              <p:pRg st="2" end="2"/>
                                            </p:txEl>
                                          </p:spTgt>
                                        </p:tgtEl>
                                        <p:attrNameLst>
                                          <p:attrName>style.visibility</p:attrName>
                                        </p:attrNameLst>
                                      </p:cBhvr>
                                      <p:to>
                                        <p:strVal val="visible"/>
                                      </p:to>
                                    </p:set>
                                    <p:anim calcmode="lin" valueType="num">
                                      <p:cBhvr>
                                        <p:cTn id="30" dur="500" fill="hold"/>
                                        <p:tgtEl>
                                          <p:spTgt spid="3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7">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37">
                                            <p:txEl>
                                              <p:pRg st="3" end="3"/>
                                            </p:txEl>
                                          </p:spTgt>
                                        </p:tgtEl>
                                        <p:attrNameLst>
                                          <p:attrName>style.visibility</p:attrName>
                                        </p:attrNameLst>
                                      </p:cBhvr>
                                      <p:to>
                                        <p:strVal val="visible"/>
                                      </p:to>
                                    </p:set>
                                    <p:anim calcmode="lin" valueType="num">
                                      <p:cBhvr>
                                        <p:cTn id="39" dur="500" fill="hold"/>
                                        <p:tgtEl>
                                          <p:spTgt spid="3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7">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wd">
                                    <p:tmPct val="10000"/>
                                  </p:iterate>
                                  <p:childTnLst>
                                    <p:set>
                                      <p:cBhvr>
                                        <p:cTn id="47" dur="1" fill="hold">
                                          <p:stCondLst>
                                            <p:cond delay="0"/>
                                          </p:stCondLst>
                                        </p:cTn>
                                        <p:tgtEl>
                                          <p:spTgt spid="37">
                                            <p:txEl>
                                              <p:pRg st="4" end="4"/>
                                            </p:txEl>
                                          </p:spTgt>
                                        </p:tgtEl>
                                        <p:attrNameLst>
                                          <p:attrName>style.visibility</p:attrName>
                                        </p:attrNameLst>
                                      </p:cBhvr>
                                      <p:to>
                                        <p:strVal val="visible"/>
                                      </p:to>
                                    </p:set>
                                    <p:anim calcmode="lin" valueType="num">
                                      <p:cBhvr>
                                        <p:cTn id="48" dur="500" fill="hold"/>
                                        <p:tgtEl>
                                          <p:spTgt spid="3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7">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wd">
                                    <p:tmPct val="10000"/>
                                  </p:iterate>
                                  <p:childTnLst>
                                    <p:set>
                                      <p:cBhvr>
                                        <p:cTn id="56" dur="1" fill="hold">
                                          <p:stCondLst>
                                            <p:cond delay="0"/>
                                          </p:stCondLst>
                                        </p:cTn>
                                        <p:tgtEl>
                                          <p:spTgt spid="37">
                                            <p:txEl>
                                              <p:pRg st="5" end="5"/>
                                            </p:txEl>
                                          </p:spTgt>
                                        </p:tgtEl>
                                        <p:attrNameLst>
                                          <p:attrName>style.visibility</p:attrName>
                                        </p:attrNameLst>
                                      </p:cBhvr>
                                      <p:to>
                                        <p:strVal val="visible"/>
                                      </p:to>
                                    </p:set>
                                    <p:anim calcmode="lin" valueType="num">
                                      <p:cBhvr>
                                        <p:cTn id="57" dur="500" fill="hold"/>
                                        <p:tgtEl>
                                          <p:spTgt spid="3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7">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3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618774"/>
            <a:ext cx="6599429" cy="854426"/>
          </a:xfrm>
        </p:spPr>
        <p:txBody>
          <a:bodyPr/>
          <a:lstStyle/>
          <a:p>
            <a:r>
              <a:rPr lang="en-US" dirty="0"/>
              <a:t>References</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3585028" y="2370512"/>
            <a:ext cx="8403772" cy="40277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Jamoom</a:t>
            </a:r>
            <a:r>
              <a:rPr lang="en-US" dirty="0"/>
              <a:t>, O. A. (2021). EFL students’ needs for improving their writing skills. </a:t>
            </a:r>
            <a:r>
              <a:rPr lang="en-US" i="1" dirty="0"/>
              <a:t>Scholars International Journal of Linguistics and Literature</a:t>
            </a:r>
            <a:r>
              <a:rPr lang="en-US" dirty="0"/>
              <a:t>, </a:t>
            </a:r>
            <a:r>
              <a:rPr lang="en-US" i="1" dirty="0"/>
              <a:t>4</a:t>
            </a:r>
            <a:r>
              <a:rPr lang="en-US" dirty="0"/>
              <a:t>(4), 106–111. https://doi.org/10.36348/sijll.2021.v04i04.004</a:t>
            </a:r>
          </a:p>
          <a:p>
            <a:r>
              <a:rPr lang="en-US" dirty="0"/>
              <a:t>Lama, A. (2018). Developing English writing skills for students with specific learning difficulties. </a:t>
            </a:r>
            <a:r>
              <a:rPr lang="en-US" i="1" dirty="0"/>
              <a:t>2018 UBT International Conference</a:t>
            </a:r>
            <a:r>
              <a:rPr lang="en-US" dirty="0"/>
              <a:t>. https://doi.org/10.33107/ubt-ic.2018.123</a:t>
            </a:r>
          </a:p>
          <a:p>
            <a:r>
              <a:rPr lang="en-US" dirty="0" err="1"/>
              <a:t>Marashi</a:t>
            </a:r>
            <a:r>
              <a:rPr lang="en-US" dirty="0"/>
              <a:t>, H., &amp; </a:t>
            </a:r>
            <a:r>
              <a:rPr lang="en-US" dirty="0" err="1"/>
              <a:t>Dadari</a:t>
            </a:r>
            <a:r>
              <a:rPr lang="en-US" dirty="0"/>
              <a:t>, L. (2012). The impact of using task-based writing on EFL learners’ writing performance and creativity. </a:t>
            </a:r>
            <a:r>
              <a:rPr lang="en-US" i="1" dirty="0"/>
              <a:t>Theory and Practice in Language Studies</a:t>
            </a:r>
            <a:r>
              <a:rPr lang="en-US" dirty="0"/>
              <a:t>, </a:t>
            </a:r>
            <a:r>
              <a:rPr lang="en-US" i="1" dirty="0"/>
              <a:t>2</a:t>
            </a:r>
            <a:r>
              <a:rPr lang="en-US" dirty="0"/>
              <a:t>(12). </a:t>
            </a:r>
            <a:r>
              <a:rPr lang="en-US"/>
              <a:t>https://doi.org/10.4304/tpls.2.12.2500-2507</a:t>
            </a:r>
          </a:p>
          <a:p>
            <a:endParaRPr lang="en-US" sz="2400" dirty="0"/>
          </a:p>
        </p:txBody>
      </p:sp>
    </p:spTree>
    <p:extLst>
      <p:ext uri="{BB962C8B-B14F-4D97-AF65-F5344CB8AC3E}">
        <p14:creationId xmlns:p14="http://schemas.microsoft.com/office/powerpoint/2010/main" val="21532936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1">
                                            <p:txEl>
                                              <p:pRg st="2" end="2"/>
                                            </p:txEl>
                                          </p:spTgt>
                                        </p:tgtEl>
                                        <p:attrNameLst>
                                          <p:attrName>style.visibility</p:attrName>
                                        </p:attrNameLst>
                                      </p:cBhvr>
                                      <p:to>
                                        <p:strVal val="visible"/>
                                      </p:to>
                                    </p:set>
                                    <p:anim calcmode="lin" valueType="num">
                                      <p:cBhvr>
                                        <p:cTn id="30"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9">
            <a:extLst>
              <a:ext uri="{FF2B5EF4-FFF2-40B4-BE49-F238E27FC236}">
                <a16:creationId xmlns:a16="http://schemas.microsoft.com/office/drawing/2014/main" id="{EDCA1ECE-3110-816C-08F6-E86D135E1F18}"/>
              </a:ext>
            </a:extLst>
          </p:cNvPr>
          <p:cNvSpPr>
            <a:spLocks noGrp="1"/>
          </p:cNvSpPr>
          <p:nvPr>
            <p:ph type="title"/>
          </p:nvPr>
        </p:nvSpPr>
        <p:spPr>
          <a:xfrm>
            <a:off x="4238198" y="1574076"/>
            <a:ext cx="6599429" cy="854426"/>
          </a:xfrm>
        </p:spPr>
        <p:txBody>
          <a:bodyPr/>
          <a:lstStyle/>
          <a:p>
            <a:r>
              <a:rPr lang="en-US" dirty="0"/>
              <a:t>Thank you for listening.</a:t>
            </a:r>
          </a:p>
        </p:txBody>
      </p:sp>
      <p:sp>
        <p:nvSpPr>
          <p:cNvPr id="19" name="Title 59">
            <a:extLst>
              <a:ext uri="{FF2B5EF4-FFF2-40B4-BE49-F238E27FC236}">
                <a16:creationId xmlns:a16="http://schemas.microsoft.com/office/drawing/2014/main" id="{8BA25048-8F9F-9575-1618-2E1F168D41AC}"/>
              </a:ext>
            </a:extLst>
          </p:cNvPr>
          <p:cNvSpPr txBox="1">
            <a:spLocks/>
          </p:cNvSpPr>
          <p:nvPr/>
        </p:nvSpPr>
        <p:spPr>
          <a:xfrm>
            <a:off x="4586540" y="2851334"/>
            <a:ext cx="6599429" cy="8544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Any questions?</a:t>
            </a:r>
          </a:p>
        </p:txBody>
      </p:sp>
    </p:spTree>
    <p:extLst>
      <p:ext uri="{BB962C8B-B14F-4D97-AF65-F5344CB8AC3E}">
        <p14:creationId xmlns:p14="http://schemas.microsoft.com/office/powerpoint/2010/main" val="529279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477079" y="1249187"/>
            <a:ext cx="8918636" cy="854426"/>
          </a:xfrm>
        </p:spPr>
        <p:txBody>
          <a:bodyPr/>
          <a:lstStyle/>
          <a:p>
            <a:r>
              <a:rPr lang="en-US" dirty="0"/>
              <a:t>Examine the Following Prompt</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6273289" y="2792017"/>
            <a:ext cx="5555854" cy="2389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Your thoughts ? </a:t>
            </a:r>
          </a:p>
        </p:txBody>
      </p:sp>
      <p:pic>
        <p:nvPicPr>
          <p:cNvPr id="3" name="Picture 2">
            <a:extLst>
              <a:ext uri="{FF2B5EF4-FFF2-40B4-BE49-F238E27FC236}">
                <a16:creationId xmlns:a16="http://schemas.microsoft.com/office/drawing/2014/main" id="{52936824-A614-4B94-87B9-E3AFC74E369B}"/>
              </a:ext>
            </a:extLst>
          </p:cNvPr>
          <p:cNvPicPr>
            <a:picLocks noChangeAspect="1"/>
          </p:cNvPicPr>
          <p:nvPr/>
        </p:nvPicPr>
        <p:blipFill rotWithShape="1">
          <a:blip r:embed="rId3"/>
          <a:srcRect t="35996"/>
          <a:stretch/>
        </p:blipFill>
        <p:spPr>
          <a:xfrm>
            <a:off x="200360" y="2792016"/>
            <a:ext cx="5718352" cy="2389583"/>
          </a:xfrm>
          <a:prstGeom prst="rect">
            <a:avLst/>
          </a:prstGeom>
        </p:spPr>
      </p:pic>
    </p:spTree>
    <p:extLst>
      <p:ext uri="{BB962C8B-B14F-4D97-AF65-F5344CB8AC3E}">
        <p14:creationId xmlns:p14="http://schemas.microsoft.com/office/powerpoint/2010/main" val="39895144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4584821" y="311581"/>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altLang="zh-CN" sz="1200" u="none" strike="noStrike" kern="1200" cap="none" spc="0" normalizeH="0" baseline="0" dirty="0">
              <a:ln>
                <a:noFill/>
              </a:ln>
              <a:solidFill>
                <a:schemeClr val="bg1"/>
              </a:solidFill>
              <a:effectLst/>
              <a:uLnTx/>
              <a:uFillTx/>
            </a:endParaRPr>
          </a:p>
        </p:txBody>
      </p:sp>
      <p:sp>
        <p:nvSpPr>
          <p:cNvPr id="8" name="Title 59">
            <a:extLst>
              <a:ext uri="{FF2B5EF4-FFF2-40B4-BE49-F238E27FC236}">
                <a16:creationId xmlns:a16="http://schemas.microsoft.com/office/drawing/2014/main" id="{EB2B9A1D-261A-EE11-E086-F2FFC4339405}"/>
              </a:ext>
            </a:extLst>
          </p:cNvPr>
          <p:cNvSpPr>
            <a:spLocks noGrp="1"/>
          </p:cNvSpPr>
          <p:nvPr>
            <p:ph type="title"/>
          </p:nvPr>
        </p:nvSpPr>
        <p:spPr>
          <a:xfrm>
            <a:off x="333066" y="400931"/>
            <a:ext cx="6599429" cy="854426"/>
          </a:xfrm>
        </p:spPr>
        <p:txBody>
          <a:bodyPr/>
          <a:lstStyle/>
          <a:p>
            <a:r>
              <a:rPr lang="en-US" dirty="0"/>
              <a:t>The Topic </a:t>
            </a:r>
          </a:p>
        </p:txBody>
      </p:sp>
      <p:sp>
        <p:nvSpPr>
          <p:cNvPr id="10" name="Text Placeholder 36">
            <a:extLst>
              <a:ext uri="{FF2B5EF4-FFF2-40B4-BE49-F238E27FC236}">
                <a16:creationId xmlns:a16="http://schemas.microsoft.com/office/drawing/2014/main" id="{A70E3A18-E278-5CB5-AA98-1B45447555F2}"/>
              </a:ext>
            </a:extLst>
          </p:cNvPr>
          <p:cNvSpPr txBox="1">
            <a:spLocks/>
          </p:cNvSpPr>
          <p:nvPr/>
        </p:nvSpPr>
        <p:spPr>
          <a:xfrm>
            <a:off x="333066" y="1848589"/>
            <a:ext cx="5411935" cy="4367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Effects of Transparent Assignment Design on the Writing Performance of EFL Grade 10 Students in a private school in </a:t>
            </a:r>
            <a:r>
              <a:rPr lang="en-US" sz="2400" dirty="0" err="1"/>
              <a:t>Nabatieh</a:t>
            </a:r>
            <a:r>
              <a:rPr lang="en-US" sz="2400" dirty="0"/>
              <a:t> South Lebanon</a:t>
            </a:r>
          </a:p>
          <a:p>
            <a:pPr marL="0" indent="0">
              <a:buNone/>
            </a:pPr>
            <a:r>
              <a:rPr lang="en-US" sz="2400" dirty="0"/>
              <a:t>This research has two main variables: </a:t>
            </a:r>
          </a:p>
          <a:p>
            <a:pPr marL="457200" indent="-457200">
              <a:buFont typeface="+mj-lt"/>
              <a:buAutoNum type="arabicPeriod"/>
            </a:pPr>
            <a:r>
              <a:rPr lang="en-US" sz="2400" dirty="0"/>
              <a:t>TAD (Transparent Assignment Design) generated by AI tools</a:t>
            </a:r>
          </a:p>
          <a:p>
            <a:pPr marL="457200" indent="-457200">
              <a:buFont typeface="+mj-lt"/>
              <a:buAutoNum type="arabicPeriod"/>
            </a:pPr>
            <a:r>
              <a:rPr lang="en-US" sz="2400" dirty="0"/>
              <a:t>The Writing Performance of Grade 10 Students </a:t>
            </a:r>
          </a:p>
        </p:txBody>
      </p:sp>
      <p:pic>
        <p:nvPicPr>
          <p:cNvPr id="5" name="Picture Placeholder 4">
            <a:extLst>
              <a:ext uri="{FF2B5EF4-FFF2-40B4-BE49-F238E27FC236}">
                <a16:creationId xmlns:a16="http://schemas.microsoft.com/office/drawing/2014/main" id="{4D11C104-7ACF-4125-ABA8-EB1551A3940A}"/>
              </a:ext>
            </a:extLst>
          </p:cNvPr>
          <p:cNvPicPr>
            <a:picLocks noGrp="1" noChangeAspect="1"/>
          </p:cNvPicPr>
          <p:nvPr>
            <p:ph type="pic" sz="quarter" idx="51"/>
          </p:nvPr>
        </p:nvPicPr>
        <p:blipFill>
          <a:blip r:embed="rId3"/>
          <a:srcRect l="18665" r="18665"/>
          <a:stretch>
            <a:fillRect/>
          </a:stretch>
        </p:blipFill>
        <p:spPr/>
      </p:pic>
    </p:spTree>
    <p:extLst>
      <p:ext uri="{BB962C8B-B14F-4D97-AF65-F5344CB8AC3E}">
        <p14:creationId xmlns:p14="http://schemas.microsoft.com/office/powerpoint/2010/main" val="775548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p:cTn id="30"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p:cTn id="39"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1249187"/>
            <a:ext cx="6599429" cy="854426"/>
          </a:xfrm>
        </p:spPr>
        <p:txBody>
          <a:bodyPr/>
          <a:lstStyle/>
          <a:p>
            <a:r>
              <a:rPr lang="en-US" dirty="0"/>
              <a:t>What is TAD?</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6273289" y="2792017"/>
            <a:ext cx="5555854" cy="29594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TAD refers to the design of assignments in a way that entails clear simplified and sequential guidelines in order to help students have more clarity when approaching any task in hand. </a:t>
            </a:r>
          </a:p>
          <a:p>
            <a:pPr marL="0" indent="0">
              <a:buNone/>
            </a:pPr>
            <a:r>
              <a:rPr lang="en-US" sz="2400" dirty="0"/>
              <a:t>These assignments can be generated through AI tools such as </a:t>
            </a:r>
            <a:r>
              <a:rPr lang="en-US" sz="2400" dirty="0" err="1"/>
              <a:t>ChatGPT</a:t>
            </a:r>
            <a:r>
              <a:rPr lang="en-US" sz="2400" dirty="0"/>
              <a:t>, Bard, or Perplexity AI.</a:t>
            </a:r>
          </a:p>
        </p:txBody>
      </p:sp>
      <p:pic>
        <p:nvPicPr>
          <p:cNvPr id="33" name="Picture 32">
            <a:extLst>
              <a:ext uri="{FF2B5EF4-FFF2-40B4-BE49-F238E27FC236}">
                <a16:creationId xmlns:a16="http://schemas.microsoft.com/office/drawing/2014/main" id="{FFF8C74A-26E3-E477-44C8-7DB06C41CB8B}"/>
              </a:ext>
            </a:extLst>
          </p:cNvPr>
          <p:cNvPicPr>
            <a:picLocks noChangeAspect="1"/>
          </p:cNvPicPr>
          <p:nvPr/>
        </p:nvPicPr>
        <p:blipFill>
          <a:blip r:embed="rId3"/>
          <a:stretch>
            <a:fillRect/>
          </a:stretch>
        </p:blipFill>
        <p:spPr>
          <a:xfrm>
            <a:off x="-721741" y="1814287"/>
            <a:ext cx="6995030" cy="5008070"/>
          </a:xfrm>
          <a:prstGeom prst="rect">
            <a:avLst/>
          </a:prstGeom>
        </p:spPr>
      </p:pic>
    </p:spTree>
    <p:extLst>
      <p:ext uri="{BB962C8B-B14F-4D97-AF65-F5344CB8AC3E}">
        <p14:creationId xmlns:p14="http://schemas.microsoft.com/office/powerpoint/2010/main" val="25197270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1249187"/>
            <a:ext cx="6599429" cy="854426"/>
          </a:xfrm>
        </p:spPr>
        <p:txBody>
          <a:bodyPr/>
          <a:lstStyle/>
          <a:p>
            <a:r>
              <a:rPr lang="en-US" dirty="0"/>
              <a:t>A Traditional Writing Assignment Sample</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4572001" y="2995217"/>
            <a:ext cx="6966857" cy="2389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Assignment Title: "Exploring Different Cuisines"</a:t>
            </a:r>
          </a:p>
          <a:p>
            <a:pPr marL="0" indent="0">
              <a:buNone/>
            </a:pPr>
            <a:r>
              <a:rPr lang="en-US" sz="2400" dirty="0"/>
              <a:t>Write a 200 words essay discussing two different cuisines. Select two cuisines from different cultural backgrounds and discuss the ingredients, cooking techniques, as well as their role in that culture.</a:t>
            </a:r>
          </a:p>
        </p:txBody>
      </p:sp>
    </p:spTree>
    <p:extLst>
      <p:ext uri="{BB962C8B-B14F-4D97-AF65-F5344CB8AC3E}">
        <p14:creationId xmlns:p14="http://schemas.microsoft.com/office/powerpoint/2010/main" val="634008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CN" sz="1200" u="none" strike="noStrike" kern="1200" cap="none" spc="0" normalizeH="0" baseline="0" dirty="0">
              <a:ln>
                <a:noFill/>
              </a:ln>
              <a:solidFill>
                <a:schemeClr val="bg1"/>
              </a:solidFill>
              <a:effectLst/>
              <a:uLnTx/>
              <a:uFillTx/>
            </a:endParaRPr>
          </a:p>
        </p:txBody>
      </p:sp>
      <p:sp>
        <p:nvSpPr>
          <p:cNvPr id="30" name="Title 59">
            <a:extLst>
              <a:ext uri="{FF2B5EF4-FFF2-40B4-BE49-F238E27FC236}">
                <a16:creationId xmlns:a16="http://schemas.microsoft.com/office/drawing/2014/main" id="{034F2F73-8224-A8F5-877E-67DC4AAA3368}"/>
              </a:ext>
            </a:extLst>
          </p:cNvPr>
          <p:cNvSpPr>
            <a:spLocks noGrp="1"/>
          </p:cNvSpPr>
          <p:nvPr>
            <p:ph type="title"/>
          </p:nvPr>
        </p:nvSpPr>
        <p:spPr>
          <a:xfrm>
            <a:off x="2796285" y="160616"/>
            <a:ext cx="6599429" cy="854426"/>
          </a:xfrm>
        </p:spPr>
        <p:txBody>
          <a:bodyPr/>
          <a:lstStyle/>
          <a:p>
            <a:r>
              <a:rPr lang="en-US" dirty="0"/>
              <a:t>A TAD Assignment  Sample</a:t>
            </a:r>
          </a:p>
        </p:txBody>
      </p:sp>
      <p:sp>
        <p:nvSpPr>
          <p:cNvPr id="31" name="Text Placeholder 36">
            <a:extLst>
              <a:ext uri="{FF2B5EF4-FFF2-40B4-BE49-F238E27FC236}">
                <a16:creationId xmlns:a16="http://schemas.microsoft.com/office/drawing/2014/main" id="{A5E58D23-6AFF-0122-C3AE-414F042BFB94}"/>
              </a:ext>
            </a:extLst>
          </p:cNvPr>
          <p:cNvSpPr txBox="1">
            <a:spLocks/>
          </p:cNvSpPr>
          <p:nvPr/>
        </p:nvSpPr>
        <p:spPr>
          <a:xfrm>
            <a:off x="2796285" y="885371"/>
            <a:ext cx="9395715" cy="4499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Assignment Title: "Cultural Influences on Cuisine"</a:t>
            </a:r>
          </a:p>
          <a:p>
            <a:pPr marL="0" indent="0">
              <a:buNone/>
            </a:pPr>
            <a:r>
              <a:rPr lang="en-US" sz="2400" dirty="0"/>
              <a:t>For this assignment, investigate the cultural factors shaping cuisine by contrasting two different diets. Pick two cuisines coming from distinct cultural environments and contrast their ingredients, cooking techniques, and role in societal life in a 200 words essay. Consider the following guidelines:</a:t>
            </a:r>
          </a:p>
          <a:p>
            <a:pPr marL="0" indent="0">
              <a:buNone/>
            </a:pPr>
            <a:r>
              <a:rPr lang="en-US" sz="2400" dirty="0"/>
              <a:t>•	Write a thesis statement that clearly highlights the two cuisines being compared.</a:t>
            </a:r>
          </a:p>
          <a:p>
            <a:pPr marL="0" indent="0">
              <a:buNone/>
            </a:pPr>
            <a:r>
              <a:rPr lang="en-US" sz="2400" dirty="0"/>
              <a:t>•	In the body paragraphs provide supporting details that offer a description of each cuisine, assess the ingredients and preparation methods considering cultural influence and history, discuss their cultural importance in these cultures.</a:t>
            </a:r>
          </a:p>
          <a:p>
            <a:pPr marL="0" indent="0">
              <a:buNone/>
            </a:pPr>
            <a:r>
              <a:rPr lang="en-US" sz="2400" dirty="0"/>
              <a:t>•	Conclude by restating the thesis statement and offering your thoughts/opinion on the two cuisines.</a:t>
            </a:r>
          </a:p>
          <a:p>
            <a:pPr marL="0" indent="0">
              <a:buNone/>
            </a:pPr>
            <a:r>
              <a:rPr lang="en-US" sz="2400" dirty="0"/>
              <a:t>Note: Pay attention to your grammar, sentence structure, spelling, and punctuation. Make sure you use the proper transitional expressions.</a:t>
            </a:r>
          </a:p>
        </p:txBody>
      </p:sp>
    </p:spTree>
    <p:extLst>
      <p:ext uri="{BB962C8B-B14F-4D97-AF65-F5344CB8AC3E}">
        <p14:creationId xmlns:p14="http://schemas.microsoft.com/office/powerpoint/2010/main" val="1082000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1">
                                            <p:txEl>
                                              <p:pRg st="0" end="0"/>
                                            </p:txEl>
                                          </p:spTgt>
                                        </p:tgtEl>
                                        <p:attrNameLst>
                                          <p:attrName>style.visibility</p:attrName>
                                        </p:attrNameLst>
                                      </p:cBhvr>
                                      <p:to>
                                        <p:strVal val="visible"/>
                                      </p:to>
                                    </p:set>
                                    <p:anim calcmode="lin" valueType="num">
                                      <p:cBhvr>
                                        <p:cTn id="12"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31">
                                            <p:txEl>
                                              <p:pRg st="1" end="1"/>
                                            </p:txEl>
                                          </p:spTgt>
                                        </p:tgtEl>
                                        <p:attrNameLst>
                                          <p:attrName>style.visibility</p:attrName>
                                        </p:attrNameLst>
                                      </p:cBhvr>
                                      <p:to>
                                        <p:strVal val="visible"/>
                                      </p:to>
                                    </p:set>
                                    <p:anim calcmode="lin" valueType="num">
                                      <p:cBhvr>
                                        <p:cTn id="21"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1">
                                            <p:txEl>
                                              <p:pRg st="2" end="2"/>
                                            </p:txEl>
                                          </p:spTgt>
                                        </p:tgtEl>
                                        <p:attrNameLst>
                                          <p:attrName>style.visibility</p:attrName>
                                        </p:attrNameLst>
                                      </p:cBhvr>
                                      <p:to>
                                        <p:strVal val="visible"/>
                                      </p:to>
                                    </p:set>
                                    <p:anim calcmode="lin" valueType="num">
                                      <p:cBhvr>
                                        <p:cTn id="30"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31">
                                            <p:txEl>
                                              <p:pRg st="3" end="3"/>
                                            </p:txEl>
                                          </p:spTgt>
                                        </p:tgtEl>
                                        <p:attrNameLst>
                                          <p:attrName>style.visibility</p:attrName>
                                        </p:attrNameLst>
                                      </p:cBhvr>
                                      <p:to>
                                        <p:strVal val="visible"/>
                                      </p:to>
                                    </p:set>
                                    <p:anim calcmode="lin" valueType="num">
                                      <p:cBhvr>
                                        <p:cTn id="39" dur="500" fill="hold"/>
                                        <p:tgtEl>
                                          <p:spTgt spid="3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1">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1">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wd">
                                    <p:tmPct val="10000"/>
                                  </p:iterate>
                                  <p:childTnLst>
                                    <p:set>
                                      <p:cBhvr>
                                        <p:cTn id="47" dur="1" fill="hold">
                                          <p:stCondLst>
                                            <p:cond delay="0"/>
                                          </p:stCondLst>
                                        </p:cTn>
                                        <p:tgtEl>
                                          <p:spTgt spid="31">
                                            <p:txEl>
                                              <p:pRg st="4" end="4"/>
                                            </p:txEl>
                                          </p:spTgt>
                                        </p:tgtEl>
                                        <p:attrNameLst>
                                          <p:attrName>style.visibility</p:attrName>
                                        </p:attrNameLst>
                                      </p:cBhvr>
                                      <p:to>
                                        <p:strVal val="visible"/>
                                      </p:to>
                                    </p:set>
                                    <p:anim calcmode="lin" valueType="num">
                                      <p:cBhvr>
                                        <p:cTn id="48" dur="500" fill="hold"/>
                                        <p:tgtEl>
                                          <p:spTgt spid="3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1">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wd">
                                    <p:tmPct val="10000"/>
                                  </p:iterate>
                                  <p:childTnLst>
                                    <p:set>
                                      <p:cBhvr>
                                        <p:cTn id="56" dur="1" fill="hold">
                                          <p:stCondLst>
                                            <p:cond delay="0"/>
                                          </p:stCondLst>
                                        </p:cTn>
                                        <p:tgtEl>
                                          <p:spTgt spid="31">
                                            <p:txEl>
                                              <p:pRg st="5" end="5"/>
                                            </p:txEl>
                                          </p:spTgt>
                                        </p:tgtEl>
                                        <p:attrNameLst>
                                          <p:attrName>style.visibility</p:attrName>
                                        </p:attrNameLst>
                                      </p:cBhvr>
                                      <p:to>
                                        <p:strVal val="visible"/>
                                      </p:to>
                                    </p:set>
                                    <p:anim calcmode="lin" valueType="num">
                                      <p:cBhvr>
                                        <p:cTn id="57" dur="500" fill="hold"/>
                                        <p:tgtEl>
                                          <p:spTgt spid="3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1">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3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4584821" y="311581"/>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zh-CN" sz="1200" u="none" strike="noStrike" kern="1200" cap="none" spc="0" normalizeH="0" baseline="0" dirty="0">
              <a:ln>
                <a:noFill/>
              </a:ln>
              <a:solidFill>
                <a:schemeClr val="bg1"/>
              </a:solidFill>
              <a:effectLst/>
              <a:uLnTx/>
              <a:uFillTx/>
            </a:endParaRPr>
          </a:p>
        </p:txBody>
      </p:sp>
      <p:sp>
        <p:nvSpPr>
          <p:cNvPr id="8" name="Title 59">
            <a:extLst>
              <a:ext uri="{FF2B5EF4-FFF2-40B4-BE49-F238E27FC236}">
                <a16:creationId xmlns:a16="http://schemas.microsoft.com/office/drawing/2014/main" id="{EB2B9A1D-261A-EE11-E086-F2FFC4339405}"/>
              </a:ext>
            </a:extLst>
          </p:cNvPr>
          <p:cNvSpPr>
            <a:spLocks noGrp="1"/>
          </p:cNvSpPr>
          <p:nvPr>
            <p:ph type="title"/>
          </p:nvPr>
        </p:nvSpPr>
        <p:spPr>
          <a:xfrm>
            <a:off x="333067" y="1397387"/>
            <a:ext cx="5762934" cy="854426"/>
          </a:xfrm>
        </p:spPr>
        <p:txBody>
          <a:bodyPr/>
          <a:lstStyle/>
          <a:p>
            <a:r>
              <a:rPr lang="en-US" dirty="0"/>
              <a:t>Why do high school students find difficulty in doing writing tasks?</a:t>
            </a:r>
          </a:p>
        </p:txBody>
      </p:sp>
      <p:sp>
        <p:nvSpPr>
          <p:cNvPr id="10" name="Text Placeholder 36">
            <a:extLst>
              <a:ext uri="{FF2B5EF4-FFF2-40B4-BE49-F238E27FC236}">
                <a16:creationId xmlns:a16="http://schemas.microsoft.com/office/drawing/2014/main" id="{A70E3A18-E278-5CB5-AA98-1B45447555F2}"/>
              </a:ext>
            </a:extLst>
          </p:cNvPr>
          <p:cNvSpPr txBox="1">
            <a:spLocks/>
          </p:cNvSpPr>
          <p:nvPr/>
        </p:nvSpPr>
        <p:spPr>
          <a:xfrm>
            <a:off x="333066" y="3428999"/>
            <a:ext cx="5411935" cy="2786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Limited exposure to English</a:t>
            </a:r>
          </a:p>
          <a:p>
            <a:pPr marL="457200" indent="-457200">
              <a:buFont typeface="+mj-lt"/>
              <a:buAutoNum type="arabicPeriod"/>
            </a:pPr>
            <a:r>
              <a:rPr lang="en-US" sz="2400" dirty="0"/>
              <a:t>Language proficiency</a:t>
            </a:r>
          </a:p>
          <a:p>
            <a:pPr marL="457200" indent="-457200">
              <a:buFont typeface="+mj-lt"/>
              <a:buAutoNum type="arabicPeriod"/>
            </a:pPr>
            <a:r>
              <a:rPr lang="en-US" sz="2400" dirty="0"/>
              <a:t>Unclear guidelines</a:t>
            </a:r>
          </a:p>
        </p:txBody>
      </p:sp>
      <p:pic>
        <p:nvPicPr>
          <p:cNvPr id="5" name="Picture Placeholder 4">
            <a:extLst>
              <a:ext uri="{FF2B5EF4-FFF2-40B4-BE49-F238E27FC236}">
                <a16:creationId xmlns:a16="http://schemas.microsoft.com/office/drawing/2014/main" id="{D11B98C6-569D-4209-A2FB-5ED3F169EA63}"/>
              </a:ext>
            </a:extLst>
          </p:cNvPr>
          <p:cNvPicPr>
            <a:picLocks noGrp="1" noChangeAspect="1"/>
          </p:cNvPicPr>
          <p:nvPr>
            <p:ph type="pic" sz="quarter" idx="51"/>
          </p:nvPr>
        </p:nvPicPr>
        <p:blipFill>
          <a:blip r:embed="rId3"/>
          <a:srcRect l="18604" r="18604"/>
          <a:stretch>
            <a:fillRect/>
          </a:stretch>
        </p:blipFill>
        <p:spPr/>
      </p:pic>
    </p:spTree>
    <p:extLst>
      <p:ext uri="{BB962C8B-B14F-4D97-AF65-F5344CB8AC3E}">
        <p14:creationId xmlns:p14="http://schemas.microsoft.com/office/powerpoint/2010/main" val="36813984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p:cTn id="30"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zh-CN" sz="1200" u="none" strike="noStrike" kern="1200" cap="none" spc="0" normalizeH="0" baseline="0" dirty="0">
              <a:ln>
                <a:noFill/>
              </a:ln>
              <a:solidFill>
                <a:schemeClr val="bg1"/>
              </a:solidFill>
              <a:effectLst/>
              <a:uLnTx/>
              <a:uFillTx/>
            </a:endParaRPr>
          </a:p>
        </p:txBody>
      </p:sp>
      <p:sp>
        <p:nvSpPr>
          <p:cNvPr id="8" name="Title 59">
            <a:extLst>
              <a:ext uri="{FF2B5EF4-FFF2-40B4-BE49-F238E27FC236}">
                <a16:creationId xmlns:a16="http://schemas.microsoft.com/office/drawing/2014/main" id="{EB2B9A1D-261A-EE11-E086-F2FFC4339405}"/>
              </a:ext>
            </a:extLst>
          </p:cNvPr>
          <p:cNvSpPr>
            <a:spLocks noGrp="1"/>
          </p:cNvSpPr>
          <p:nvPr>
            <p:ph type="title"/>
          </p:nvPr>
        </p:nvSpPr>
        <p:spPr>
          <a:xfrm>
            <a:off x="420413" y="288694"/>
            <a:ext cx="9118736" cy="854426"/>
          </a:xfrm>
        </p:spPr>
        <p:txBody>
          <a:bodyPr/>
          <a:lstStyle/>
          <a:p>
            <a:r>
              <a:rPr lang="en-US" dirty="0"/>
              <a:t>Research Questions and Hypotheses</a:t>
            </a:r>
          </a:p>
        </p:txBody>
      </p:sp>
      <p:sp>
        <p:nvSpPr>
          <p:cNvPr id="10" name="Text Placeholder 36">
            <a:extLst>
              <a:ext uri="{FF2B5EF4-FFF2-40B4-BE49-F238E27FC236}">
                <a16:creationId xmlns:a16="http://schemas.microsoft.com/office/drawing/2014/main" id="{A70E3A18-E278-5CB5-AA98-1B45447555F2}"/>
              </a:ext>
            </a:extLst>
          </p:cNvPr>
          <p:cNvSpPr txBox="1">
            <a:spLocks/>
          </p:cNvSpPr>
          <p:nvPr/>
        </p:nvSpPr>
        <p:spPr>
          <a:xfrm>
            <a:off x="333066" y="1143120"/>
            <a:ext cx="11118705" cy="5072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RQ 1: How does the use of transparent assignment design affect EFL grade 10 students’ overall performance in writing?</a:t>
            </a:r>
          </a:p>
          <a:p>
            <a:pPr marL="0" indent="0">
              <a:buNone/>
            </a:pPr>
            <a:r>
              <a:rPr lang="en-US" sz="2400" dirty="0"/>
              <a:t>H0: There is no significant difference in writing performance of EFL grade 10 students who are subjected to transparent assignment design and those with traditional assignment designs.</a:t>
            </a:r>
          </a:p>
          <a:p>
            <a:pPr marL="0" indent="0">
              <a:buNone/>
            </a:pPr>
            <a:r>
              <a:rPr lang="en-US" sz="2400" dirty="0"/>
              <a:t>H1: Grade 10 EFL students assigned to transparent assignment will have a more improved overall performance in writing compared with those who are given traditional assignments.</a:t>
            </a:r>
          </a:p>
          <a:p>
            <a:pPr marL="0" indent="0">
              <a:buNone/>
            </a:pPr>
            <a:r>
              <a:rPr lang="en-US" sz="2400" dirty="0"/>
              <a:t>RQ  2: How do EFL grade 10 students see the issue of transparent assignment design as related to their writing process and achievement?</a:t>
            </a:r>
          </a:p>
          <a:p>
            <a:pPr marL="0" indent="0">
              <a:buNone/>
            </a:pPr>
            <a:r>
              <a:rPr lang="en-US" sz="2400" dirty="0"/>
              <a:t>H0: The perceptions of EFL grade10 students about transparent assignment design do not greatly affect the writing process and results performed.</a:t>
            </a:r>
          </a:p>
          <a:p>
            <a:pPr marL="0" indent="0">
              <a:buNone/>
            </a:pPr>
            <a:r>
              <a:rPr lang="en-US" sz="2400" dirty="0"/>
              <a:t>H 2: The positive attitude towards clear assignment design among EFL grade students is correlated with the considerable improvement at their writing process and results.</a:t>
            </a:r>
          </a:p>
        </p:txBody>
      </p:sp>
    </p:spTree>
    <p:extLst>
      <p:ext uri="{BB962C8B-B14F-4D97-AF65-F5344CB8AC3E}">
        <p14:creationId xmlns:p14="http://schemas.microsoft.com/office/powerpoint/2010/main" val="1243878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p:cTn id="30"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p:cTn id="39"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wd">
                                    <p:tmPct val="10000"/>
                                  </p:iterate>
                                  <p:childTnLst>
                                    <p:set>
                                      <p:cBhvr>
                                        <p:cTn id="47" dur="1" fill="hold">
                                          <p:stCondLst>
                                            <p:cond delay="0"/>
                                          </p:stCondLst>
                                        </p:cTn>
                                        <p:tgtEl>
                                          <p:spTgt spid="10">
                                            <p:txEl>
                                              <p:pRg st="4" end="4"/>
                                            </p:txEl>
                                          </p:spTgt>
                                        </p:tgtEl>
                                        <p:attrNameLst>
                                          <p:attrName>style.visibility</p:attrName>
                                        </p:attrNameLst>
                                      </p:cBhvr>
                                      <p:to>
                                        <p:strVal val="visible"/>
                                      </p:to>
                                    </p:set>
                                    <p:anim calcmode="lin" valueType="num">
                                      <p:cBhvr>
                                        <p:cTn id="48" dur="500" fill="hold"/>
                                        <p:tgtEl>
                                          <p:spTgt spid="1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0">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1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wd">
                                    <p:tmPct val="10000"/>
                                  </p:iterate>
                                  <p:childTnLst>
                                    <p:set>
                                      <p:cBhvr>
                                        <p:cTn id="56" dur="1" fill="hold">
                                          <p:stCondLst>
                                            <p:cond delay="0"/>
                                          </p:stCondLst>
                                        </p:cTn>
                                        <p:tgtEl>
                                          <p:spTgt spid="10">
                                            <p:txEl>
                                              <p:pRg st="5" end="5"/>
                                            </p:txEl>
                                          </p:spTgt>
                                        </p:tgtEl>
                                        <p:attrNameLst>
                                          <p:attrName>style.visibility</p:attrName>
                                        </p:attrNameLst>
                                      </p:cBhvr>
                                      <p:to>
                                        <p:strVal val="visible"/>
                                      </p:to>
                                    </p:set>
                                    <p:anim calcmode="lin" valueType="num">
                                      <p:cBhvr>
                                        <p:cTn id="57" dur="500" fill="hold"/>
                                        <p:tgtEl>
                                          <p:spTgt spid="1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1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Dark Presentation_win32_v5" id="{58BAEBF1-5D61-4C15-85CE-FF9951014D92}" vid="{276E4683-2F29-4A34-B0D2-95452F46AA5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5854E-F453-4846-A87D-6EF3DCF73E3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8C25491-3B09-4F3E-8C86-936D290E4013}">
  <ds:schemaRefs>
    <ds:schemaRef ds:uri="http://schemas.microsoft.com/sharepoint/v3/contenttype/forms"/>
  </ds:schemaRefs>
</ds:datastoreItem>
</file>

<file path=customXml/itemProps3.xml><?xml version="1.0" encoding="utf-8"?>
<ds:datastoreItem xmlns:ds="http://schemas.openxmlformats.org/officeDocument/2006/customXml" ds:itemID="{337AE0CD-4570-4F66-89CD-DDD19F091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Hexagon presentation dark</Template>
  <TotalTime>128</TotalTime>
  <Words>1376</Words>
  <Application>Microsoft Office PowerPoint</Application>
  <PresentationFormat>Widescreen</PresentationFormat>
  <Paragraphs>137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等线</vt:lpstr>
      <vt:lpstr>Abadi</vt:lpstr>
      <vt:lpstr>Arial</vt:lpstr>
      <vt:lpstr>Calibri</vt:lpstr>
      <vt:lpstr>Posterama Text Black</vt:lpstr>
      <vt:lpstr>Posterama Text SemiBold</vt:lpstr>
      <vt:lpstr>Custom</vt:lpstr>
      <vt:lpstr> The Effects of Transparent Assignment Design Generated by AI Tools on the Writing Performance of Grade 10 Students </vt:lpstr>
      <vt:lpstr>Contents </vt:lpstr>
      <vt:lpstr>Examine the Following Prompt</vt:lpstr>
      <vt:lpstr>The Topic </vt:lpstr>
      <vt:lpstr>What is TAD?</vt:lpstr>
      <vt:lpstr>A Traditional Writing Assignment Sample</vt:lpstr>
      <vt:lpstr>A TAD Assignment  Sample</vt:lpstr>
      <vt:lpstr>Why do high school students find difficulty in doing writing tasks?</vt:lpstr>
      <vt:lpstr>Research Questions and Hypotheses</vt:lpstr>
      <vt:lpstr>Literature Review </vt:lpstr>
      <vt:lpstr>Gaps in Literature</vt:lpstr>
      <vt:lpstr>Methodology</vt:lpstr>
      <vt:lpstr>Methodology</vt:lpstr>
      <vt:lpstr>Methodology</vt:lpstr>
      <vt:lpstr>Methodology</vt:lpstr>
      <vt:lpstr>Expected Results</vt:lpstr>
      <vt:lpstr>The findings of this study</vt:lpstr>
      <vt:lpstr>How to Use AI Tools to Generate TAD</vt:lpstr>
      <vt:lpstr>Conclusion and Future Recommendations</vt:lpstr>
      <vt:lpstr>References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Final Project Defense </dc:title>
  <dc:creator>ali hamze</dc:creator>
  <cp:lastModifiedBy>user</cp:lastModifiedBy>
  <cp:revision>8</cp:revision>
  <dcterms:created xsi:type="dcterms:W3CDTF">2024-01-07T18:11:35Z</dcterms:created>
  <dcterms:modified xsi:type="dcterms:W3CDTF">2024-04-14T14:04:42Z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